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C976D14-680A-4071-AEBD-EC2A24A2797D}">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Lst>
        </p14:section>
        <p14:section name="Untitled Section" id="{A059D596-0A88-470D-83D5-F9815E1E64F8}">
          <p14:sldIdLst>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138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F84746-E167-4BED-90A3-CA5483F655F7}" type="datetimeFigureOut">
              <a:rPr lang="en-IN" smtClean="0"/>
              <a:t>18-09-2023</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4E3832-1182-47F3-B23C-32CB0D006E9A}" type="slidenum">
              <a:rPr lang="en-IN" smtClean="0"/>
              <a:t>‹#›</a:t>
            </a:fld>
            <a:endParaRPr lang="en-IN"/>
          </a:p>
        </p:txBody>
      </p:sp>
    </p:spTree>
    <p:extLst>
      <p:ext uri="{BB962C8B-B14F-4D97-AF65-F5344CB8AC3E}">
        <p14:creationId xmlns:p14="http://schemas.microsoft.com/office/powerpoint/2010/main" val="2211126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34F68F5-88E5-41CE-80CD-A957B3AFD997}" type="datetimeFigureOut">
              <a:rPr lang="en-IN" smtClean="0"/>
              <a:t>18-09-2023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CD6A6E-B7DD-4921-9699-69D556B8C0C6}" type="slidenum">
              <a:rPr lang="en-IN" smtClean="0"/>
              <a:t>‹#›</a:t>
            </a:fld>
            <a:endParaRPr lang="en-IN"/>
          </a:p>
        </p:txBody>
      </p:sp>
    </p:spTree>
    <p:extLst>
      <p:ext uri="{BB962C8B-B14F-4D97-AF65-F5344CB8AC3E}">
        <p14:creationId xmlns:p14="http://schemas.microsoft.com/office/powerpoint/2010/main" val="2834679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4F68F5-88E5-41CE-80CD-A957B3AFD997}" type="datetimeFigureOut">
              <a:rPr lang="en-IN" smtClean="0"/>
              <a:t>18-09-2023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8CD6A6E-B7DD-4921-9699-69D556B8C0C6}" type="slidenum">
              <a:rPr lang="en-IN" smtClean="0"/>
              <a:t>‹#›</a:t>
            </a:fld>
            <a:endParaRPr lang="en-IN"/>
          </a:p>
        </p:txBody>
      </p:sp>
    </p:spTree>
    <p:extLst>
      <p:ext uri="{BB962C8B-B14F-4D97-AF65-F5344CB8AC3E}">
        <p14:creationId xmlns:p14="http://schemas.microsoft.com/office/powerpoint/2010/main" val="799874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34F68F5-88E5-41CE-80CD-A957B3AFD997}" type="datetimeFigureOut">
              <a:rPr lang="en-IN" smtClean="0"/>
              <a:t>18-09-2023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CD6A6E-B7DD-4921-9699-69D556B8C0C6}" type="slidenum">
              <a:rPr lang="en-IN" smtClean="0"/>
              <a:t>‹#›</a:t>
            </a:fld>
            <a:endParaRPr lang="en-IN"/>
          </a:p>
        </p:txBody>
      </p:sp>
    </p:spTree>
    <p:extLst>
      <p:ext uri="{BB962C8B-B14F-4D97-AF65-F5344CB8AC3E}">
        <p14:creationId xmlns:p14="http://schemas.microsoft.com/office/powerpoint/2010/main" val="2048024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34F68F5-88E5-41CE-80CD-A957B3AFD997}" type="datetimeFigureOut">
              <a:rPr lang="en-IN" smtClean="0"/>
              <a:t>18-09-2023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CD6A6E-B7DD-4921-9699-69D556B8C0C6}" type="slidenum">
              <a:rPr lang="en-IN" smtClean="0"/>
              <a:t>‹#›</a:t>
            </a:fld>
            <a:endParaRPr lang="en-IN"/>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15250716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4F68F5-88E5-41CE-80CD-A957B3AFD997}" type="datetimeFigureOut">
              <a:rPr lang="en-IN" smtClean="0"/>
              <a:t>18-09-2023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CD6A6E-B7DD-4921-9699-69D556B8C0C6}" type="slidenum">
              <a:rPr lang="en-IN" smtClean="0"/>
              <a:t>‹#›</a:t>
            </a:fld>
            <a:endParaRPr lang="en-IN"/>
          </a:p>
        </p:txBody>
      </p:sp>
    </p:spTree>
    <p:extLst>
      <p:ext uri="{BB962C8B-B14F-4D97-AF65-F5344CB8AC3E}">
        <p14:creationId xmlns:p14="http://schemas.microsoft.com/office/powerpoint/2010/main" val="990409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34F68F5-88E5-41CE-80CD-A957B3AFD997}" type="datetimeFigureOut">
              <a:rPr lang="en-IN" smtClean="0"/>
              <a:t>18-09-2023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CD6A6E-B7DD-4921-9699-69D556B8C0C6}" type="slidenum">
              <a:rPr lang="en-IN" smtClean="0"/>
              <a:t>‹#›</a:t>
            </a:fld>
            <a:endParaRPr lang="en-IN"/>
          </a:p>
        </p:txBody>
      </p:sp>
    </p:spTree>
    <p:extLst>
      <p:ext uri="{BB962C8B-B14F-4D97-AF65-F5344CB8AC3E}">
        <p14:creationId xmlns:p14="http://schemas.microsoft.com/office/powerpoint/2010/main" val="25934273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34F68F5-88E5-41CE-80CD-A957B3AFD997}" type="datetimeFigureOut">
              <a:rPr lang="en-IN" smtClean="0"/>
              <a:t>18-09-2023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CD6A6E-B7DD-4921-9699-69D556B8C0C6}" type="slidenum">
              <a:rPr lang="en-IN" smtClean="0"/>
              <a:t>‹#›</a:t>
            </a:fld>
            <a:endParaRPr lang="en-IN"/>
          </a:p>
        </p:txBody>
      </p:sp>
    </p:spTree>
    <p:extLst>
      <p:ext uri="{BB962C8B-B14F-4D97-AF65-F5344CB8AC3E}">
        <p14:creationId xmlns:p14="http://schemas.microsoft.com/office/powerpoint/2010/main" val="19895591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4F68F5-88E5-41CE-80CD-A957B3AFD997}" type="datetimeFigureOut">
              <a:rPr lang="en-IN" smtClean="0"/>
              <a:t>18-09-2023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CD6A6E-B7DD-4921-9699-69D556B8C0C6}" type="slidenum">
              <a:rPr lang="en-IN" smtClean="0"/>
              <a:t>‹#›</a:t>
            </a:fld>
            <a:endParaRPr lang="en-IN"/>
          </a:p>
        </p:txBody>
      </p:sp>
    </p:spTree>
    <p:extLst>
      <p:ext uri="{BB962C8B-B14F-4D97-AF65-F5344CB8AC3E}">
        <p14:creationId xmlns:p14="http://schemas.microsoft.com/office/powerpoint/2010/main" val="24989481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4F68F5-88E5-41CE-80CD-A957B3AFD997}" type="datetimeFigureOut">
              <a:rPr lang="en-IN" smtClean="0"/>
              <a:t>18-09-2023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CD6A6E-B7DD-4921-9699-69D556B8C0C6}" type="slidenum">
              <a:rPr lang="en-IN" smtClean="0"/>
              <a:t>‹#›</a:t>
            </a:fld>
            <a:endParaRPr lang="en-IN"/>
          </a:p>
        </p:txBody>
      </p:sp>
    </p:spTree>
    <p:extLst>
      <p:ext uri="{BB962C8B-B14F-4D97-AF65-F5344CB8AC3E}">
        <p14:creationId xmlns:p14="http://schemas.microsoft.com/office/powerpoint/2010/main" val="686965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34F68F5-88E5-41CE-80CD-A957B3AFD997}" type="datetimeFigureOut">
              <a:rPr lang="en-IN" smtClean="0"/>
              <a:t>18-09-2023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CD6A6E-B7DD-4921-9699-69D556B8C0C6}" type="slidenum">
              <a:rPr lang="en-IN" smtClean="0"/>
              <a:t>‹#›</a:t>
            </a:fld>
            <a:endParaRPr lang="en-IN"/>
          </a:p>
        </p:txBody>
      </p:sp>
    </p:spTree>
    <p:extLst>
      <p:ext uri="{BB962C8B-B14F-4D97-AF65-F5344CB8AC3E}">
        <p14:creationId xmlns:p14="http://schemas.microsoft.com/office/powerpoint/2010/main" val="2099205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4F68F5-88E5-41CE-80CD-A957B3AFD997}" type="datetimeFigureOut">
              <a:rPr lang="en-IN" smtClean="0"/>
              <a:t>18-09-2023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8CD6A6E-B7DD-4921-9699-69D556B8C0C6}" type="slidenum">
              <a:rPr lang="en-IN" smtClean="0"/>
              <a:t>‹#›</a:t>
            </a:fld>
            <a:endParaRPr lang="en-IN"/>
          </a:p>
        </p:txBody>
      </p:sp>
    </p:spTree>
    <p:extLst>
      <p:ext uri="{BB962C8B-B14F-4D97-AF65-F5344CB8AC3E}">
        <p14:creationId xmlns:p14="http://schemas.microsoft.com/office/powerpoint/2010/main" val="2987953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4F68F5-88E5-41CE-80CD-A957B3AFD997}" type="datetimeFigureOut">
              <a:rPr lang="en-IN" smtClean="0"/>
              <a:t>18-09-2023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8CD6A6E-B7DD-4921-9699-69D556B8C0C6}" type="slidenum">
              <a:rPr lang="en-IN" smtClean="0"/>
              <a:t>‹#›</a:t>
            </a:fld>
            <a:endParaRPr lang="en-IN"/>
          </a:p>
        </p:txBody>
      </p:sp>
    </p:spTree>
    <p:extLst>
      <p:ext uri="{BB962C8B-B14F-4D97-AF65-F5344CB8AC3E}">
        <p14:creationId xmlns:p14="http://schemas.microsoft.com/office/powerpoint/2010/main" val="3388033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4F68F5-88E5-41CE-80CD-A957B3AFD997}" type="datetimeFigureOut">
              <a:rPr lang="en-IN" smtClean="0"/>
              <a:t>18-09-2023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8CD6A6E-B7DD-4921-9699-69D556B8C0C6}" type="slidenum">
              <a:rPr lang="en-IN" smtClean="0"/>
              <a:t>‹#›</a:t>
            </a:fld>
            <a:endParaRPr lang="en-IN"/>
          </a:p>
        </p:txBody>
      </p:sp>
    </p:spTree>
    <p:extLst>
      <p:ext uri="{BB962C8B-B14F-4D97-AF65-F5344CB8AC3E}">
        <p14:creationId xmlns:p14="http://schemas.microsoft.com/office/powerpoint/2010/main" val="2735337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34F68F5-88E5-41CE-80CD-A957B3AFD997}" type="datetimeFigureOut">
              <a:rPr lang="en-IN" smtClean="0"/>
              <a:t>18-09-2023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18CD6A6E-B7DD-4921-9699-69D556B8C0C6}" type="slidenum">
              <a:rPr lang="en-IN" smtClean="0"/>
              <a:t>‹#›</a:t>
            </a:fld>
            <a:endParaRPr lang="en-IN"/>
          </a:p>
        </p:txBody>
      </p:sp>
    </p:spTree>
    <p:extLst>
      <p:ext uri="{BB962C8B-B14F-4D97-AF65-F5344CB8AC3E}">
        <p14:creationId xmlns:p14="http://schemas.microsoft.com/office/powerpoint/2010/main" val="758241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34F68F5-88E5-41CE-80CD-A957B3AFD997}" type="datetimeFigureOut">
              <a:rPr lang="en-IN" smtClean="0"/>
              <a:t>18-09-2023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18CD6A6E-B7DD-4921-9699-69D556B8C0C6}" type="slidenum">
              <a:rPr lang="en-IN" smtClean="0"/>
              <a:t>‹#›</a:t>
            </a:fld>
            <a:endParaRPr lang="en-IN"/>
          </a:p>
        </p:txBody>
      </p:sp>
    </p:spTree>
    <p:extLst>
      <p:ext uri="{BB962C8B-B14F-4D97-AF65-F5344CB8AC3E}">
        <p14:creationId xmlns:p14="http://schemas.microsoft.com/office/powerpoint/2010/main" val="3576908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34F68F5-88E5-41CE-80CD-A957B3AFD997}" type="datetimeFigureOut">
              <a:rPr lang="en-IN" smtClean="0"/>
              <a:t>18-09-2023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18CD6A6E-B7DD-4921-9699-69D556B8C0C6}" type="slidenum">
              <a:rPr lang="en-IN" smtClean="0"/>
              <a:t>‹#›</a:t>
            </a:fld>
            <a:endParaRPr lang="en-IN"/>
          </a:p>
        </p:txBody>
      </p:sp>
    </p:spTree>
    <p:extLst>
      <p:ext uri="{BB962C8B-B14F-4D97-AF65-F5344CB8AC3E}">
        <p14:creationId xmlns:p14="http://schemas.microsoft.com/office/powerpoint/2010/main" val="3430620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4F68F5-88E5-41CE-80CD-A957B3AFD997}" type="datetimeFigureOut">
              <a:rPr lang="en-IN" smtClean="0"/>
              <a:t>18-09-2023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8CD6A6E-B7DD-4921-9699-69D556B8C0C6}" type="slidenum">
              <a:rPr lang="en-IN" smtClean="0"/>
              <a:t>‹#›</a:t>
            </a:fld>
            <a:endParaRPr lang="en-IN"/>
          </a:p>
        </p:txBody>
      </p:sp>
    </p:spTree>
    <p:extLst>
      <p:ext uri="{BB962C8B-B14F-4D97-AF65-F5344CB8AC3E}">
        <p14:creationId xmlns:p14="http://schemas.microsoft.com/office/powerpoint/2010/main" val="3051150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34F68F5-88E5-41CE-80CD-A957B3AFD997}" type="datetimeFigureOut">
              <a:rPr lang="en-IN" smtClean="0"/>
              <a:t>18-09-2023</a:t>
            </a:fld>
            <a:endParaRPr lang="en-IN"/>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18CD6A6E-B7DD-4921-9699-69D556B8C0C6}" type="slidenum">
              <a:rPr lang="en-IN" smtClean="0"/>
              <a:t>‹#›</a:t>
            </a:fld>
            <a:endParaRPr lang="en-IN"/>
          </a:p>
        </p:txBody>
      </p:sp>
    </p:spTree>
    <p:extLst>
      <p:ext uri="{BB962C8B-B14F-4D97-AF65-F5344CB8AC3E}">
        <p14:creationId xmlns:p14="http://schemas.microsoft.com/office/powerpoint/2010/main" val="3860233215"/>
      </p:ext>
    </p:extLst>
  </p:cSld>
  <p:clrMap bg1="dk1" tx1="lt1" bg2="dk2" tx2="lt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Lst>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4.xml"/><Relationship Id="rId7" Type="http://schemas.openxmlformats.org/officeDocument/2006/relationships/image" Target="../media/image29.jpe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2.pn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jpeg"/></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7.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1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3.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21.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54.jpeg"/><Relationship Id="rId7" Type="http://schemas.openxmlformats.org/officeDocument/2006/relationships/image" Target="../media/image21.jpeg"/><Relationship Id="rId12" Type="http://schemas.openxmlformats.org/officeDocument/2006/relationships/image" Target="../media/image37.jpe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27.jpeg"/><Relationship Id="rId11" Type="http://schemas.openxmlformats.org/officeDocument/2006/relationships/image" Target="../media/image44.jpeg"/><Relationship Id="rId5" Type="http://schemas.openxmlformats.org/officeDocument/2006/relationships/image" Target="../media/image31.jpeg"/><Relationship Id="rId10" Type="http://schemas.openxmlformats.org/officeDocument/2006/relationships/image" Target="../media/image40.jpeg"/><Relationship Id="rId4" Type="http://schemas.openxmlformats.org/officeDocument/2006/relationships/image" Target="../media/image7.jpeg"/><Relationship Id="rId9" Type="http://schemas.openxmlformats.org/officeDocument/2006/relationships/image" Target="../media/image50.jpe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C48F17-C8F1-4881-962B-C8F24B14C228}"/>
              </a:ext>
            </a:extLst>
          </p:cNvPr>
          <p:cNvSpPr>
            <a:spLocks noGrp="1"/>
          </p:cNvSpPr>
          <p:nvPr>
            <p:ph type="ctrTitle"/>
          </p:nvPr>
        </p:nvSpPr>
        <p:spPr>
          <a:xfrm flipH="1">
            <a:off x="221876" y="3610536"/>
            <a:ext cx="716055" cy="484094"/>
          </a:xfrm>
        </p:spPr>
        <p:txBody>
          <a:bodyPr>
            <a:normAutofit fontScale="90000"/>
          </a:bodyPr>
          <a:lstStyle/>
          <a:p>
            <a:r>
              <a:rPr lang="en-IN" dirty="0"/>
              <a:t> </a:t>
            </a:r>
          </a:p>
        </p:txBody>
      </p:sp>
      <p:sp>
        <p:nvSpPr>
          <p:cNvPr id="3" name="Subtitle 2">
            <a:extLst>
              <a:ext uri="{FF2B5EF4-FFF2-40B4-BE49-F238E27FC236}">
                <a16:creationId xmlns:a16="http://schemas.microsoft.com/office/drawing/2014/main" id="{0BADFF3A-91B1-49BF-8999-43EA8127E727}"/>
              </a:ext>
            </a:extLst>
          </p:cNvPr>
          <p:cNvSpPr>
            <a:spLocks noGrp="1"/>
          </p:cNvSpPr>
          <p:nvPr>
            <p:ph type="subTitle" idx="1"/>
          </p:nvPr>
        </p:nvSpPr>
        <p:spPr>
          <a:xfrm>
            <a:off x="937931" y="3903010"/>
            <a:ext cx="7073155" cy="2417108"/>
          </a:xfrm>
        </p:spPr>
        <p:txBody>
          <a:bodyPr>
            <a:normAutofit/>
          </a:bodyPr>
          <a:lstStyle/>
          <a:p>
            <a:r>
              <a:rPr lang="en-US" dirty="0">
                <a:latin typeface="Algerian" panose="04020705040A02060702" pitchFamily="82" charset="0"/>
              </a:rPr>
              <a:t>Artificial intelligence is the intelligence of machines or software, as opposed to the intelligence of humans or animals. It is also the field of study in computer science that develops and studies intelligent machines. "AI" may also refer to the machines themselves.</a:t>
            </a:r>
          </a:p>
        </p:txBody>
      </p:sp>
      <p:pic>
        <p:nvPicPr>
          <p:cNvPr id="5" name="Picture 4">
            <a:extLst>
              <a:ext uri="{FF2B5EF4-FFF2-40B4-BE49-F238E27FC236}">
                <a16:creationId xmlns:a16="http://schemas.microsoft.com/office/drawing/2014/main" id="{7B601A07-3196-4B1C-A1B1-57906C1071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3045760"/>
          </a:xfrm>
          <a:prstGeom prst="rect">
            <a:avLst/>
          </a:prstGeom>
        </p:spPr>
      </p:pic>
    </p:spTree>
    <p:extLst>
      <p:ext uri="{BB962C8B-B14F-4D97-AF65-F5344CB8AC3E}">
        <p14:creationId xmlns:p14="http://schemas.microsoft.com/office/powerpoint/2010/main" val="587597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a:extLst>
              <a:ext uri="{FF2B5EF4-FFF2-40B4-BE49-F238E27FC236}">
                <a16:creationId xmlns:a16="http://schemas.microsoft.com/office/drawing/2014/main" id="{ECC6494B-0851-45E3-A256-62C1DE915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841" y="457200"/>
            <a:ext cx="4629150" cy="2694941"/>
          </a:xfrm>
          <a:prstGeom prst="rect">
            <a:avLst/>
          </a:prstGeom>
        </p:spPr>
      </p:pic>
      <p:sp>
        <p:nvSpPr>
          <p:cNvPr id="19" name="TextBox 18">
            <a:extLst>
              <a:ext uri="{FF2B5EF4-FFF2-40B4-BE49-F238E27FC236}">
                <a16:creationId xmlns:a16="http://schemas.microsoft.com/office/drawing/2014/main" id="{FD63FA9C-4046-408F-BF88-6367ED552F69}"/>
              </a:ext>
            </a:extLst>
          </p:cNvPr>
          <p:cNvSpPr txBox="1"/>
          <p:nvPr/>
        </p:nvSpPr>
        <p:spPr>
          <a:xfrm>
            <a:off x="5461675" y="282388"/>
            <a:ext cx="3507513" cy="2862322"/>
          </a:xfrm>
          <a:prstGeom prst="rect">
            <a:avLst/>
          </a:prstGeom>
          <a:noFill/>
        </p:spPr>
        <p:txBody>
          <a:bodyPr wrap="square">
            <a:spAutoFit/>
          </a:bodyPr>
          <a:lstStyle/>
          <a:p>
            <a:r>
              <a:rPr lang="en-IN" dirty="0">
                <a:latin typeface="Algerian" panose="04020705040A02060702" pitchFamily="82" charset="0"/>
              </a:rPr>
              <a:t>Its artificial intelligence mechanism recognizes speech, processes it as data, and then responds with an answer or action. Siri can answer questions and </a:t>
            </a:r>
            <a:r>
              <a:rPr lang="en-IN" dirty="0" err="1">
                <a:latin typeface="Algerian" panose="04020705040A02060702" pitchFamily="82" charset="0"/>
              </a:rPr>
              <a:t>fulfill</a:t>
            </a:r>
            <a:r>
              <a:rPr lang="en-IN" dirty="0">
                <a:latin typeface="Algerian" panose="04020705040A02060702" pitchFamily="82" charset="0"/>
              </a:rPr>
              <a:t> requests, such as reading a text message out loud or playing a song on the device.</a:t>
            </a:r>
          </a:p>
        </p:txBody>
      </p:sp>
      <p:pic>
        <p:nvPicPr>
          <p:cNvPr id="21" name="Picture 20">
            <a:extLst>
              <a:ext uri="{FF2B5EF4-FFF2-40B4-BE49-F238E27FC236}">
                <a16:creationId xmlns:a16="http://schemas.microsoft.com/office/drawing/2014/main" id="{FF9710BA-3A56-4593-89B5-441ABB1422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439" y="3428999"/>
            <a:ext cx="3058925" cy="2971801"/>
          </a:xfrm>
          <a:prstGeom prst="rect">
            <a:avLst/>
          </a:prstGeom>
        </p:spPr>
      </p:pic>
      <p:pic>
        <p:nvPicPr>
          <p:cNvPr id="22" name="WhatsApp Video 2023-09-17 at 05.47.40">
            <a:hlinkClick r:id="" action="ppaction://media"/>
            <a:extLst>
              <a:ext uri="{FF2B5EF4-FFF2-40B4-BE49-F238E27FC236}">
                <a16:creationId xmlns:a16="http://schemas.microsoft.com/office/drawing/2014/main" id="{B339F1A0-3653-4D11-BD6B-11D7955C220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78624" y="3152141"/>
            <a:ext cx="4833937" cy="3248659"/>
          </a:xfrm>
          <a:prstGeom prst="rect">
            <a:avLst/>
          </a:prstGeom>
        </p:spPr>
      </p:pic>
    </p:spTree>
    <p:extLst>
      <p:ext uri="{BB962C8B-B14F-4D97-AF65-F5344CB8AC3E}">
        <p14:creationId xmlns:p14="http://schemas.microsoft.com/office/powerpoint/2010/main" val="2591564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30"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C6BA1-D1CA-46E7-9E0C-C2D6AD879A7E}"/>
              </a:ext>
            </a:extLst>
          </p:cNvPr>
          <p:cNvSpPr>
            <a:spLocks noGrp="1"/>
          </p:cNvSpPr>
          <p:nvPr>
            <p:ph type="title"/>
          </p:nvPr>
        </p:nvSpPr>
        <p:spPr>
          <a:xfrm>
            <a:off x="300215" y="1813692"/>
            <a:ext cx="7886700" cy="1325563"/>
          </a:xfrm>
        </p:spPr>
        <p:txBody>
          <a:bodyPr>
            <a:noAutofit/>
          </a:bodyPr>
          <a:lstStyle/>
          <a:p>
            <a:r>
              <a:rPr lang="en-US" sz="2400" dirty="0">
                <a:latin typeface="Algerian" panose="04020705040A02060702" pitchFamily="82" charset="0"/>
              </a:rPr>
              <a:t>AI-powered tool that takes a text prompt, processes it, and creates an image that best matches the description given in the text prompt.</a:t>
            </a:r>
            <a:endParaRPr lang="en-IN" sz="2400" dirty="0">
              <a:latin typeface="Algerian" panose="04020705040A02060702" pitchFamily="82" charset="0"/>
            </a:endParaRPr>
          </a:p>
        </p:txBody>
      </p:sp>
      <p:pic>
        <p:nvPicPr>
          <p:cNvPr id="4" name="Picture 3">
            <a:extLst>
              <a:ext uri="{FF2B5EF4-FFF2-40B4-BE49-F238E27FC236}">
                <a16:creationId xmlns:a16="http://schemas.microsoft.com/office/drawing/2014/main" id="{9F7AC1F5-83E5-4709-BC2C-8983FFDCD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4618" y="3139255"/>
            <a:ext cx="6511637" cy="3621737"/>
          </a:xfrm>
          <a:prstGeom prst="rect">
            <a:avLst/>
          </a:prstGeom>
        </p:spPr>
      </p:pic>
      <p:pic>
        <p:nvPicPr>
          <p:cNvPr id="6" name="Picture 5">
            <a:extLst>
              <a:ext uri="{FF2B5EF4-FFF2-40B4-BE49-F238E27FC236}">
                <a16:creationId xmlns:a16="http://schemas.microsoft.com/office/drawing/2014/main" id="{C2F91C2A-036F-4C9D-A657-9F6D696B8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1697130"/>
          </a:xfrm>
          <a:prstGeom prst="rect">
            <a:avLst/>
          </a:prstGeom>
        </p:spPr>
      </p:pic>
    </p:spTree>
    <p:extLst>
      <p:ext uri="{BB962C8B-B14F-4D97-AF65-F5344CB8AC3E}">
        <p14:creationId xmlns:p14="http://schemas.microsoft.com/office/powerpoint/2010/main" val="1564671758"/>
      </p:ext>
    </p:extLst>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0A7F0C-9376-4D7B-9E1A-84F65E021CA3}"/>
              </a:ext>
            </a:extLst>
          </p:cNvPr>
          <p:cNvSpPr>
            <a:spLocks noGrp="1"/>
          </p:cNvSpPr>
          <p:nvPr>
            <p:ph type="title"/>
          </p:nvPr>
        </p:nvSpPr>
        <p:spPr>
          <a:xfrm>
            <a:off x="322118" y="1955492"/>
            <a:ext cx="7886700" cy="1325563"/>
          </a:xfrm>
        </p:spPr>
        <p:txBody>
          <a:bodyPr>
            <a:normAutofit fontScale="90000"/>
          </a:bodyPr>
          <a:lstStyle/>
          <a:p>
            <a:r>
              <a:rPr lang="en-US" sz="2400" dirty="0">
                <a:latin typeface="Algerian" panose="04020705040A02060702" pitchFamily="82" charset="0"/>
              </a:rPr>
              <a:t>Canva's AI features—including Text to Image, Magic Edit, Magic Design, Presentations, and Beat Sync—are available to all users for free.</a:t>
            </a:r>
            <a:endParaRPr lang="en-IN" sz="2400" dirty="0">
              <a:latin typeface="Algerian" panose="04020705040A02060702" pitchFamily="82" charset="0"/>
            </a:endParaRPr>
          </a:p>
        </p:txBody>
      </p:sp>
      <p:pic>
        <p:nvPicPr>
          <p:cNvPr id="7" name="Content Placeholder 6">
            <a:extLst>
              <a:ext uri="{FF2B5EF4-FFF2-40B4-BE49-F238E27FC236}">
                <a16:creationId xmlns:a16="http://schemas.microsoft.com/office/drawing/2014/main" id="{1AE44F67-DB87-4336-A2DC-18558971B334}"/>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0" y="3359256"/>
            <a:ext cx="2692479" cy="3342342"/>
          </a:xfrm>
        </p:spPr>
      </p:pic>
      <p:pic>
        <p:nvPicPr>
          <p:cNvPr id="9" name="Content Placeholder 8">
            <a:extLst>
              <a:ext uri="{FF2B5EF4-FFF2-40B4-BE49-F238E27FC236}">
                <a16:creationId xmlns:a16="http://schemas.microsoft.com/office/drawing/2014/main" id="{8C5C9D99-FD7A-4F18-B492-0D3E49BB7277}"/>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322118" y="78201"/>
            <a:ext cx="4734791" cy="1799090"/>
          </a:xfrm>
        </p:spPr>
      </p:pic>
      <p:pic>
        <p:nvPicPr>
          <p:cNvPr id="11" name="Picture 10">
            <a:extLst>
              <a:ext uri="{FF2B5EF4-FFF2-40B4-BE49-F238E27FC236}">
                <a16:creationId xmlns:a16="http://schemas.microsoft.com/office/drawing/2014/main" id="{E45054AC-46BE-4012-B32B-9FAB774346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1" y="0"/>
            <a:ext cx="3588328" cy="1955492"/>
          </a:xfrm>
          <a:prstGeom prst="rect">
            <a:avLst/>
          </a:prstGeom>
        </p:spPr>
      </p:pic>
      <p:pic>
        <p:nvPicPr>
          <p:cNvPr id="13" name="Picture 12">
            <a:extLst>
              <a:ext uri="{FF2B5EF4-FFF2-40B4-BE49-F238E27FC236}">
                <a16:creationId xmlns:a16="http://schemas.microsoft.com/office/drawing/2014/main" id="{8385BA95-14B4-4900-8DCF-EDAC34F7DE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5767" y="3429000"/>
            <a:ext cx="3167539" cy="3184573"/>
          </a:xfrm>
          <a:prstGeom prst="rect">
            <a:avLst/>
          </a:prstGeom>
        </p:spPr>
      </p:pic>
      <p:pic>
        <p:nvPicPr>
          <p:cNvPr id="14" name="WhatsApp Video 2023-09-17 at 07.48.25">
            <a:hlinkClick r:id="" action="ppaction://media"/>
            <a:extLst>
              <a:ext uri="{FF2B5EF4-FFF2-40B4-BE49-F238E27FC236}">
                <a16:creationId xmlns:a16="http://schemas.microsoft.com/office/drawing/2014/main" id="{086CD4DE-5CB7-46DA-BBD4-63F9AF5FC21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170714" y="3281054"/>
            <a:ext cx="2692480" cy="3420543"/>
          </a:xfrm>
          <a:prstGeom prst="rect">
            <a:avLst/>
          </a:prstGeom>
        </p:spPr>
      </p:pic>
    </p:spTree>
    <p:extLst>
      <p:ext uri="{BB962C8B-B14F-4D97-AF65-F5344CB8AC3E}">
        <p14:creationId xmlns:p14="http://schemas.microsoft.com/office/powerpoint/2010/main" val="1114342538"/>
      </p:ext>
    </p:extLst>
  </p:cSld>
  <p:clrMapOvr>
    <a:masterClrMapping/>
  </p:clrMapOvr>
  <p:transition spd="slow">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43"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F0BF6B-A506-43CB-A2AD-11D299A317EF}"/>
              </a:ext>
            </a:extLst>
          </p:cNvPr>
          <p:cNvSpPr>
            <a:spLocks noGrp="1"/>
          </p:cNvSpPr>
          <p:nvPr>
            <p:ph type="title"/>
          </p:nvPr>
        </p:nvSpPr>
        <p:spPr>
          <a:xfrm>
            <a:off x="249381" y="1925783"/>
            <a:ext cx="8631382" cy="1528690"/>
          </a:xfrm>
        </p:spPr>
        <p:txBody>
          <a:bodyPr>
            <a:normAutofit/>
          </a:bodyPr>
          <a:lstStyle/>
          <a:p>
            <a:r>
              <a:rPr lang="en-US" sz="2400" dirty="0">
                <a:latin typeface="Algerian" panose="04020705040A02060702" pitchFamily="82" charset="0"/>
              </a:rPr>
              <a:t>PicFinder.AI is an AI-powered image generator that enables users to unleash their creativity and bring their vision to life.</a:t>
            </a:r>
            <a:endParaRPr lang="en-IN" sz="2400" dirty="0">
              <a:latin typeface="Algerian" panose="04020705040A02060702" pitchFamily="82" charset="0"/>
            </a:endParaRPr>
          </a:p>
        </p:txBody>
      </p:sp>
      <p:pic>
        <p:nvPicPr>
          <p:cNvPr id="8" name="Content Placeholder 7">
            <a:extLst>
              <a:ext uri="{FF2B5EF4-FFF2-40B4-BE49-F238E27FC236}">
                <a16:creationId xmlns:a16="http://schemas.microsoft.com/office/drawing/2014/main" id="{C1646C8D-9A89-4157-95A3-9E7028B0992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1"/>
            <a:ext cx="9144000" cy="1925782"/>
          </a:xfrm>
        </p:spPr>
      </p:pic>
      <p:pic>
        <p:nvPicPr>
          <p:cNvPr id="9" name="WhatsApp Video 2023-09-17 at 08.03.47">
            <a:hlinkClick r:id="" action="ppaction://media"/>
            <a:extLst>
              <a:ext uri="{FF2B5EF4-FFF2-40B4-BE49-F238E27FC236}">
                <a16:creationId xmlns:a16="http://schemas.microsoft.com/office/drawing/2014/main" id="{C091037B-16CC-448B-AAD2-C86B489CB5C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07127" y="3200400"/>
            <a:ext cx="5583382" cy="3519055"/>
          </a:xfrm>
          <a:prstGeom prst="rect">
            <a:avLst/>
          </a:prstGeom>
        </p:spPr>
      </p:pic>
    </p:spTree>
    <p:extLst>
      <p:ext uri="{BB962C8B-B14F-4D97-AF65-F5344CB8AC3E}">
        <p14:creationId xmlns:p14="http://schemas.microsoft.com/office/powerpoint/2010/main" val="263442251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C5FA65-A759-48F1-9555-C01A31162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9305" y="3683143"/>
            <a:ext cx="5069541" cy="2850778"/>
          </a:xfrm>
          <a:prstGeom prst="rect">
            <a:avLst/>
          </a:prstGeom>
        </p:spPr>
      </p:pic>
      <p:pic>
        <p:nvPicPr>
          <p:cNvPr id="7" name="Picture 6">
            <a:extLst>
              <a:ext uri="{FF2B5EF4-FFF2-40B4-BE49-F238E27FC236}">
                <a16:creationId xmlns:a16="http://schemas.microsoft.com/office/drawing/2014/main" id="{14EBFAA1-E7FA-4D5B-B385-78C89B61A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562" y="162877"/>
            <a:ext cx="7458075" cy="1956868"/>
          </a:xfrm>
          <a:prstGeom prst="rect">
            <a:avLst/>
          </a:prstGeom>
        </p:spPr>
      </p:pic>
      <p:pic>
        <p:nvPicPr>
          <p:cNvPr id="9" name="Picture 8">
            <a:extLst>
              <a:ext uri="{FF2B5EF4-FFF2-40B4-BE49-F238E27FC236}">
                <a16:creationId xmlns:a16="http://schemas.microsoft.com/office/drawing/2014/main" id="{26E82D6A-F7AB-4DC9-9CE3-11D4325EF2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391" y="3320074"/>
            <a:ext cx="3104844" cy="3213847"/>
          </a:xfrm>
          <a:prstGeom prst="rect">
            <a:avLst/>
          </a:prstGeom>
        </p:spPr>
      </p:pic>
      <p:sp>
        <p:nvSpPr>
          <p:cNvPr id="11" name="TextBox 10">
            <a:extLst>
              <a:ext uri="{FF2B5EF4-FFF2-40B4-BE49-F238E27FC236}">
                <a16:creationId xmlns:a16="http://schemas.microsoft.com/office/drawing/2014/main" id="{6CF45E1E-AF05-454B-9482-D5FE5546096C}"/>
              </a:ext>
            </a:extLst>
          </p:cNvPr>
          <p:cNvSpPr txBox="1"/>
          <p:nvPr/>
        </p:nvSpPr>
        <p:spPr>
          <a:xfrm>
            <a:off x="391391" y="2119745"/>
            <a:ext cx="8361218" cy="1200329"/>
          </a:xfrm>
          <a:prstGeom prst="rect">
            <a:avLst/>
          </a:prstGeom>
          <a:noFill/>
        </p:spPr>
        <p:txBody>
          <a:bodyPr wrap="square">
            <a:spAutoFit/>
          </a:bodyPr>
          <a:lstStyle/>
          <a:p>
            <a:r>
              <a:rPr lang="en-IN" sz="2400" dirty="0">
                <a:latin typeface="Algerian" panose="04020705040A02060702" pitchFamily="82" charset="0"/>
              </a:rPr>
              <a:t>AI-driven code generators leverage machine learning and natural language processing to understand user requirements and generate code.</a:t>
            </a:r>
          </a:p>
        </p:txBody>
      </p:sp>
    </p:spTree>
    <p:extLst>
      <p:ext uri="{BB962C8B-B14F-4D97-AF65-F5344CB8AC3E}">
        <p14:creationId xmlns:p14="http://schemas.microsoft.com/office/powerpoint/2010/main" val="505951863"/>
      </p:ext>
    </p:extLst>
  </p:cSld>
  <p:clrMapOvr>
    <a:masterClrMapping/>
  </p:clrMapOvr>
  <p:transition spd="slow">
    <p:strips/>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3D0555-2AAE-4DB6-83CD-25A908D94B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794" y="4404835"/>
            <a:ext cx="2507877" cy="2218767"/>
          </a:xfrm>
          <a:prstGeom prst="rect">
            <a:avLst/>
          </a:prstGeom>
        </p:spPr>
      </p:pic>
      <p:pic>
        <p:nvPicPr>
          <p:cNvPr id="5" name="Picture 4">
            <a:extLst>
              <a:ext uri="{FF2B5EF4-FFF2-40B4-BE49-F238E27FC236}">
                <a16:creationId xmlns:a16="http://schemas.microsoft.com/office/drawing/2014/main" id="{0982DF33-C07B-4EB7-BE32-28C4007C85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323" y="0"/>
            <a:ext cx="8323730" cy="2353235"/>
          </a:xfrm>
          <a:prstGeom prst="rect">
            <a:avLst/>
          </a:prstGeom>
        </p:spPr>
      </p:pic>
      <p:sp>
        <p:nvSpPr>
          <p:cNvPr id="10" name="TextBox 9">
            <a:extLst>
              <a:ext uri="{FF2B5EF4-FFF2-40B4-BE49-F238E27FC236}">
                <a16:creationId xmlns:a16="http://schemas.microsoft.com/office/drawing/2014/main" id="{9BD18397-7116-4563-A320-C411F0682BEC}"/>
              </a:ext>
            </a:extLst>
          </p:cNvPr>
          <p:cNvSpPr txBox="1"/>
          <p:nvPr/>
        </p:nvSpPr>
        <p:spPr>
          <a:xfrm>
            <a:off x="235323" y="2223796"/>
            <a:ext cx="8673354" cy="1938992"/>
          </a:xfrm>
          <a:prstGeom prst="rect">
            <a:avLst/>
          </a:prstGeom>
          <a:noFill/>
        </p:spPr>
        <p:txBody>
          <a:bodyPr wrap="square">
            <a:spAutoFit/>
          </a:bodyPr>
          <a:lstStyle/>
          <a:p>
            <a:r>
              <a:rPr lang="en-IN" sz="2400" dirty="0" err="1">
                <a:latin typeface="Algerian" panose="04020705040A02060702" pitchFamily="82" charset="0"/>
              </a:rPr>
              <a:t>FavTutor</a:t>
            </a:r>
            <a:r>
              <a:rPr lang="en-IN" sz="2400" dirty="0">
                <a:latin typeface="Algerian" panose="04020705040A02060702" pitchFamily="82" charset="0"/>
              </a:rPr>
              <a:t> is an trusted online tutoring service to connect students to independent tutors and provide guidance on Computer Science subjects like Java, Python, C, C++, SQL, Data Science, Machine Learning, Statistics, and many others</a:t>
            </a:r>
            <a:r>
              <a:rPr lang="en-IN" dirty="0"/>
              <a:t>.</a:t>
            </a:r>
          </a:p>
        </p:txBody>
      </p:sp>
      <p:pic>
        <p:nvPicPr>
          <p:cNvPr id="11" name="WhatsApp Video 2023-09-17 at 08.36.58">
            <a:hlinkClick r:id="" action="ppaction://media"/>
            <a:extLst>
              <a:ext uri="{FF2B5EF4-FFF2-40B4-BE49-F238E27FC236}">
                <a16:creationId xmlns:a16="http://schemas.microsoft.com/office/drawing/2014/main" id="{5D1F9D81-11E7-4167-8C54-5E109B87AC6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012143" y="4162788"/>
            <a:ext cx="6031006" cy="2460813"/>
          </a:xfrm>
          <a:prstGeom prst="rect">
            <a:avLst/>
          </a:prstGeom>
        </p:spPr>
      </p:pic>
    </p:spTree>
    <p:extLst>
      <p:ext uri="{BB962C8B-B14F-4D97-AF65-F5344CB8AC3E}">
        <p14:creationId xmlns:p14="http://schemas.microsoft.com/office/powerpoint/2010/main" val="2468780842"/>
      </p:ext>
    </p:extLst>
  </p:cSld>
  <p:clrMapOvr>
    <a:masterClrMapping/>
  </p:clrMapOvr>
  <p:transition spd="slow">
    <p:strip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E77BC5-F6A2-4A27-BA1A-8E37F299EF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259" y="2590801"/>
            <a:ext cx="5284694" cy="3796552"/>
          </a:xfrm>
          <a:prstGeom prst="rect">
            <a:avLst/>
          </a:prstGeom>
        </p:spPr>
      </p:pic>
      <p:pic>
        <p:nvPicPr>
          <p:cNvPr id="7" name="Picture 6">
            <a:extLst>
              <a:ext uri="{FF2B5EF4-FFF2-40B4-BE49-F238E27FC236}">
                <a16:creationId xmlns:a16="http://schemas.microsoft.com/office/drawing/2014/main" id="{07FD2CE9-A703-48D2-9A06-193E8AAFB6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4020671" cy="2438400"/>
          </a:xfrm>
          <a:prstGeom prst="rect">
            <a:avLst/>
          </a:prstGeom>
        </p:spPr>
      </p:pic>
      <p:pic>
        <p:nvPicPr>
          <p:cNvPr id="10" name="WhatsApp Video 2023-09-17 at 08.59.54">
            <a:hlinkClick r:id="" action="ppaction://media"/>
            <a:extLst>
              <a:ext uri="{FF2B5EF4-FFF2-40B4-BE49-F238E27FC236}">
                <a16:creationId xmlns:a16="http://schemas.microsoft.com/office/drawing/2014/main" id="{C33F4D27-3399-4F9F-B163-5773E072E19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472954" y="2438401"/>
            <a:ext cx="3482788" cy="3948952"/>
          </a:xfrm>
          <a:prstGeom prst="rect">
            <a:avLst/>
          </a:prstGeom>
        </p:spPr>
      </p:pic>
      <p:sp>
        <p:nvSpPr>
          <p:cNvPr id="15" name="TextBox 14">
            <a:extLst>
              <a:ext uri="{FF2B5EF4-FFF2-40B4-BE49-F238E27FC236}">
                <a16:creationId xmlns:a16="http://schemas.microsoft.com/office/drawing/2014/main" id="{0E475D76-0B29-41A3-8FCA-510E99750182}"/>
              </a:ext>
            </a:extLst>
          </p:cNvPr>
          <p:cNvSpPr txBox="1"/>
          <p:nvPr/>
        </p:nvSpPr>
        <p:spPr>
          <a:xfrm>
            <a:off x="4020671" y="134471"/>
            <a:ext cx="4814047" cy="1938992"/>
          </a:xfrm>
          <a:prstGeom prst="rect">
            <a:avLst/>
          </a:prstGeom>
          <a:noFill/>
        </p:spPr>
        <p:txBody>
          <a:bodyPr wrap="square">
            <a:spAutoFit/>
          </a:bodyPr>
          <a:lstStyle/>
          <a:p>
            <a:r>
              <a:rPr lang="en-IN" sz="2400" dirty="0">
                <a:latin typeface="Algerian" panose="04020705040A02060702" pitchFamily="82" charset="0"/>
              </a:rPr>
              <a:t>ZZZ Code AI is an AI-powered coding website that provides several tools to assist users with various aspects of coding.</a:t>
            </a:r>
          </a:p>
        </p:txBody>
      </p:sp>
    </p:spTree>
    <p:extLst>
      <p:ext uri="{BB962C8B-B14F-4D97-AF65-F5344CB8AC3E}">
        <p14:creationId xmlns:p14="http://schemas.microsoft.com/office/powerpoint/2010/main" val="41471092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4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FF2003-95E6-4B41-9586-2E772D168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407024"/>
            <a:ext cx="5486400" cy="4222377"/>
          </a:xfrm>
          <a:prstGeom prst="rect">
            <a:avLst/>
          </a:prstGeom>
        </p:spPr>
      </p:pic>
      <p:pic>
        <p:nvPicPr>
          <p:cNvPr id="5" name="Picture 4">
            <a:extLst>
              <a:ext uri="{FF2B5EF4-FFF2-40B4-BE49-F238E27FC236}">
                <a16:creationId xmlns:a16="http://schemas.microsoft.com/office/drawing/2014/main" id="{1F112BDF-25FF-4D77-A3DB-F738340BE1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729" y="228598"/>
            <a:ext cx="8538883" cy="2057401"/>
          </a:xfrm>
          <a:prstGeom prst="rect">
            <a:avLst/>
          </a:prstGeom>
        </p:spPr>
      </p:pic>
      <p:sp>
        <p:nvSpPr>
          <p:cNvPr id="7" name="TextBox 6">
            <a:extLst>
              <a:ext uri="{FF2B5EF4-FFF2-40B4-BE49-F238E27FC236}">
                <a16:creationId xmlns:a16="http://schemas.microsoft.com/office/drawing/2014/main" id="{2B13516B-4119-434C-AB3F-73BCA3E29756}"/>
              </a:ext>
            </a:extLst>
          </p:cNvPr>
          <p:cNvSpPr txBox="1"/>
          <p:nvPr/>
        </p:nvSpPr>
        <p:spPr>
          <a:xfrm>
            <a:off x="6145306" y="2627763"/>
            <a:ext cx="2743200" cy="3108543"/>
          </a:xfrm>
          <a:prstGeom prst="rect">
            <a:avLst/>
          </a:prstGeom>
          <a:noFill/>
        </p:spPr>
        <p:txBody>
          <a:bodyPr wrap="square">
            <a:spAutoFit/>
          </a:bodyPr>
          <a:lstStyle/>
          <a:p>
            <a:r>
              <a:rPr lang="en-IN" sz="2800" dirty="0">
                <a:latin typeface="Algerian" panose="04020705040A02060702" pitchFamily="82" charset="0"/>
              </a:rPr>
              <a:t>powered resume builder to automatically generate your entire resume.</a:t>
            </a:r>
          </a:p>
        </p:txBody>
      </p:sp>
    </p:spTree>
    <p:extLst>
      <p:ext uri="{BB962C8B-B14F-4D97-AF65-F5344CB8AC3E}">
        <p14:creationId xmlns:p14="http://schemas.microsoft.com/office/powerpoint/2010/main" val="31196343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2044D0-A22F-4E92-8630-57E59AC67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712176" cy="2484854"/>
          </a:xfrm>
          <a:prstGeom prst="rect">
            <a:avLst/>
          </a:prstGeom>
        </p:spPr>
      </p:pic>
      <p:pic>
        <p:nvPicPr>
          <p:cNvPr id="5" name="Picture 4">
            <a:extLst>
              <a:ext uri="{FF2B5EF4-FFF2-40B4-BE49-F238E27FC236}">
                <a16:creationId xmlns:a16="http://schemas.microsoft.com/office/drawing/2014/main" id="{91804478-90C2-4270-9F22-0847CEC568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2770094"/>
            <a:ext cx="2310833" cy="3897256"/>
          </a:xfrm>
          <a:prstGeom prst="rect">
            <a:avLst/>
          </a:prstGeom>
        </p:spPr>
      </p:pic>
      <p:sp>
        <p:nvSpPr>
          <p:cNvPr id="9" name="TextBox 8">
            <a:extLst>
              <a:ext uri="{FF2B5EF4-FFF2-40B4-BE49-F238E27FC236}">
                <a16:creationId xmlns:a16="http://schemas.microsoft.com/office/drawing/2014/main" id="{CB6D7D06-6E6D-4CE5-A5CA-F49FEB29A133}"/>
              </a:ext>
            </a:extLst>
          </p:cNvPr>
          <p:cNvSpPr txBox="1"/>
          <p:nvPr/>
        </p:nvSpPr>
        <p:spPr>
          <a:xfrm>
            <a:off x="4819751" y="272931"/>
            <a:ext cx="4324249" cy="1938992"/>
          </a:xfrm>
          <a:prstGeom prst="rect">
            <a:avLst/>
          </a:prstGeom>
          <a:noFill/>
        </p:spPr>
        <p:txBody>
          <a:bodyPr wrap="square">
            <a:spAutoFit/>
          </a:bodyPr>
          <a:lstStyle/>
          <a:p>
            <a:r>
              <a:rPr lang="en-IN" sz="2000" dirty="0">
                <a:latin typeface="Algerian" panose="04020705040A02060702" pitchFamily="82" charset="0"/>
              </a:rPr>
              <a:t>Kickresume AI Resume Builder is based on </a:t>
            </a:r>
            <a:r>
              <a:rPr lang="en-IN" sz="2000" dirty="0" err="1">
                <a:latin typeface="Algerian" panose="04020705040A02060702" pitchFamily="82" charset="0"/>
              </a:rPr>
              <a:t>OpenAI's</a:t>
            </a:r>
            <a:r>
              <a:rPr lang="en-IN" sz="2000" dirty="0">
                <a:latin typeface="Algerian" panose="04020705040A02060702" pitchFamily="82" charset="0"/>
              </a:rPr>
              <a:t> GPT-3 neural network, which is the world's most powerful natural language processing model.</a:t>
            </a:r>
          </a:p>
        </p:txBody>
      </p:sp>
      <p:pic>
        <p:nvPicPr>
          <p:cNvPr id="11" name="Picture 10">
            <a:extLst>
              <a:ext uri="{FF2B5EF4-FFF2-40B4-BE49-F238E27FC236}">
                <a16:creationId xmlns:a16="http://schemas.microsoft.com/office/drawing/2014/main" id="{86A69800-9B29-4B1E-BFFF-B2DB05BB60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8390" y="2770094"/>
            <a:ext cx="3750508" cy="3897256"/>
          </a:xfrm>
          <a:prstGeom prst="rect">
            <a:avLst/>
          </a:prstGeom>
        </p:spPr>
      </p:pic>
      <p:pic>
        <p:nvPicPr>
          <p:cNvPr id="12" name="WhatsApp Video 2023-09-17 at 09.14.33 (1)">
            <a:hlinkClick r:id="" action="ppaction://media"/>
            <a:extLst>
              <a:ext uri="{FF2B5EF4-FFF2-40B4-BE49-F238E27FC236}">
                <a16:creationId xmlns:a16="http://schemas.microsoft.com/office/drawing/2014/main" id="{31702D1F-918E-4EFA-8739-6565434B21E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575611" y="2752988"/>
            <a:ext cx="2568387" cy="3914362"/>
          </a:xfrm>
          <a:prstGeom prst="rect">
            <a:avLst/>
          </a:prstGeom>
        </p:spPr>
      </p:pic>
    </p:spTree>
    <p:extLst>
      <p:ext uri="{BB962C8B-B14F-4D97-AF65-F5344CB8AC3E}">
        <p14:creationId xmlns:p14="http://schemas.microsoft.com/office/powerpoint/2010/main" val="22159735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8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70B0D54E-7448-4F8C-B8B1-AFFEA0BA3A48}"/>
              </a:ext>
            </a:extLst>
          </p:cNvPr>
          <p:cNvPicPr>
            <a:picLocks noGrp="1" noChangeAspect="1"/>
          </p:cNvPicPr>
          <p:nvPr>
            <p:ph type="pic" idx="4294967295"/>
          </p:nvPr>
        </p:nvPicPr>
        <p:blipFill rotWithShape="1">
          <a:blip r:embed="rId2">
            <a:extLst>
              <a:ext uri="{28A0092B-C50C-407E-A947-70E740481C1C}">
                <a14:useLocalDpi xmlns:a14="http://schemas.microsoft.com/office/drawing/2010/main" val="0"/>
              </a:ext>
            </a:extLst>
          </a:blip>
          <a:srcRect l="2508" r="2508"/>
          <a:stretch/>
        </p:blipFill>
        <p:spPr>
          <a:xfrm>
            <a:off x="4090988" y="1754188"/>
            <a:ext cx="5053012" cy="4873625"/>
          </a:xfrm>
        </p:spPr>
      </p:pic>
      <p:pic>
        <p:nvPicPr>
          <p:cNvPr id="8" name="Content Placeholder 7">
            <a:extLst>
              <a:ext uri="{FF2B5EF4-FFF2-40B4-BE49-F238E27FC236}">
                <a16:creationId xmlns:a16="http://schemas.microsoft.com/office/drawing/2014/main" id="{7165F494-9263-407E-B487-B9529C781D36}"/>
              </a:ext>
            </a:extLst>
          </p:cNvPr>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0" y="3175"/>
            <a:ext cx="4764088" cy="2152650"/>
          </a:xfrm>
        </p:spPr>
      </p:pic>
      <p:sp>
        <p:nvSpPr>
          <p:cNvPr id="16" name="Text Placeholder 9">
            <a:extLst>
              <a:ext uri="{FF2B5EF4-FFF2-40B4-BE49-F238E27FC236}">
                <a16:creationId xmlns:a16="http://schemas.microsoft.com/office/drawing/2014/main" id="{FC003676-AD96-4B74-BBBA-B05D057AEE30}"/>
              </a:ext>
            </a:extLst>
          </p:cNvPr>
          <p:cNvSpPr>
            <a:spLocks noGrp="1"/>
          </p:cNvSpPr>
          <p:nvPr>
            <p:ph type="body" sz="half" idx="4294967295"/>
          </p:nvPr>
        </p:nvSpPr>
        <p:spPr>
          <a:xfrm>
            <a:off x="0" y="2155825"/>
            <a:ext cx="2854325" cy="3300413"/>
          </a:xfrm>
        </p:spPr>
        <p:txBody>
          <a:bodyPr>
            <a:noAutofit/>
          </a:bodyPr>
          <a:lstStyle/>
          <a:p>
            <a:r>
              <a:rPr lang="en-US" sz="2400" dirty="0">
                <a:latin typeface="Algerian" panose="04020705040A02060702" pitchFamily="82" charset="0"/>
              </a:rPr>
              <a:t>“Chat with PDF" tool, powered by </a:t>
            </a:r>
            <a:r>
              <a:rPr lang="en-US" sz="2400" dirty="0" err="1">
                <a:latin typeface="Algerian" panose="04020705040A02060702" pitchFamily="82" charset="0"/>
              </a:rPr>
              <a:t>OpenAI</a:t>
            </a:r>
            <a:r>
              <a:rPr lang="en-US" sz="2400" dirty="0">
                <a:latin typeface="Algerian" panose="04020705040A02060702" pitchFamily="82" charset="0"/>
              </a:rPr>
              <a:t>, lets you chat with </a:t>
            </a:r>
            <a:r>
              <a:rPr lang="en-US" sz="2000" dirty="0">
                <a:latin typeface="Algerian" panose="04020705040A02060702" pitchFamily="82" charset="0"/>
              </a:rPr>
              <a:t>your</a:t>
            </a:r>
            <a:r>
              <a:rPr lang="en-US" sz="2400" dirty="0">
                <a:latin typeface="Algerian" panose="04020705040A02060702" pitchFamily="82" charset="0"/>
              </a:rPr>
              <a:t> PDF documents and helps you read, comprehend and summarize your documents online using artificial intelligence technology.’</a:t>
            </a:r>
            <a:endParaRPr lang="en-IN" sz="2400" dirty="0">
              <a:latin typeface="Algerian" panose="04020705040A02060702" pitchFamily="82" charset="0"/>
            </a:endParaRPr>
          </a:p>
        </p:txBody>
      </p:sp>
    </p:spTree>
    <p:extLst>
      <p:ext uri="{BB962C8B-B14F-4D97-AF65-F5344CB8AC3E}">
        <p14:creationId xmlns:p14="http://schemas.microsoft.com/office/powerpoint/2010/main" val="4114201139"/>
      </p:ext>
    </p:extLst>
  </p:cSld>
  <p:clrMapOvr>
    <a:masterClrMapping/>
  </p:clrMapOvr>
  <mc:AlternateContent xmlns:mc="http://schemas.openxmlformats.org/markup-compatibility/2006" xmlns:p14="http://schemas.microsoft.com/office/powerpoint/2010/main">
    <mc:Choice Requires="p14">
      <p:transition spd="slow" p14:dur="1500">
        <p:split dir="in"/>
      </p:transition>
    </mc:Choice>
    <mc:Fallback xmlns="">
      <p:transition spd="slow">
        <p:split dir="in"/>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1D46E43-6123-40B3-AC52-1B9DF28359F2}"/>
              </a:ext>
            </a:extLst>
          </p:cNvPr>
          <p:cNvSpPr>
            <a:spLocks noGrp="1"/>
          </p:cNvSpPr>
          <p:nvPr>
            <p:ph type="title"/>
          </p:nvPr>
        </p:nvSpPr>
        <p:spPr>
          <a:xfrm>
            <a:off x="484709" y="0"/>
            <a:ext cx="8296219" cy="2232212"/>
          </a:xfrm>
        </p:spPr>
        <p:txBody>
          <a:bodyPr/>
          <a:lstStyle/>
          <a:p>
            <a:r>
              <a:rPr lang="en-US" sz="1800" dirty="0">
                <a:latin typeface="Algerian" panose="04020705040A02060702" pitchFamily="82" charset="0"/>
              </a:rPr>
              <a:t>Artificial Intelligence can be divided in various types, there are mainly two types of main categorization which are based on capabilities and based on functionally of AI. Following is flow diagram which explain the types of AI.</a:t>
            </a:r>
            <a:endParaRPr lang="en-IN" sz="1800" dirty="0">
              <a:latin typeface="Algerian" panose="04020705040A02060702" pitchFamily="82" charset="0"/>
            </a:endParaRPr>
          </a:p>
        </p:txBody>
      </p:sp>
      <p:pic>
        <p:nvPicPr>
          <p:cNvPr id="15" name="Content Placeholder 14">
            <a:extLst>
              <a:ext uri="{FF2B5EF4-FFF2-40B4-BE49-F238E27FC236}">
                <a16:creationId xmlns:a16="http://schemas.microsoft.com/office/drawing/2014/main" id="{99677A58-39FA-4BD8-A8E2-83A6167EA1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8189" y="2052638"/>
            <a:ext cx="6429747" cy="4195762"/>
          </a:xfrm>
        </p:spPr>
      </p:pic>
    </p:spTree>
    <p:extLst>
      <p:ext uri="{BB962C8B-B14F-4D97-AF65-F5344CB8AC3E}">
        <p14:creationId xmlns:p14="http://schemas.microsoft.com/office/powerpoint/2010/main" val="23861862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14BD03-8056-4724-80BB-DA9FC1A518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85" y="1419225"/>
            <a:ext cx="3417743" cy="1733550"/>
          </a:xfrm>
          <a:prstGeom prst="rect">
            <a:avLst/>
          </a:prstGeom>
        </p:spPr>
      </p:pic>
      <p:pic>
        <p:nvPicPr>
          <p:cNvPr id="5" name="Picture 4">
            <a:extLst>
              <a:ext uri="{FF2B5EF4-FFF2-40B4-BE49-F238E27FC236}">
                <a16:creationId xmlns:a16="http://schemas.microsoft.com/office/drawing/2014/main" id="{EEFFB669-C5D5-46DC-8062-125833489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3664" y="1419225"/>
            <a:ext cx="5314950" cy="2009775"/>
          </a:xfrm>
          <a:prstGeom prst="rect">
            <a:avLst/>
          </a:prstGeom>
        </p:spPr>
      </p:pic>
      <p:pic>
        <p:nvPicPr>
          <p:cNvPr id="9" name="Picture 8">
            <a:extLst>
              <a:ext uri="{FF2B5EF4-FFF2-40B4-BE49-F238E27FC236}">
                <a16:creationId xmlns:a16="http://schemas.microsoft.com/office/drawing/2014/main" id="{F686059B-7E75-4796-A4BC-A9D1EBFDE9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386" y="3429000"/>
            <a:ext cx="3618278" cy="3221130"/>
          </a:xfrm>
          <a:prstGeom prst="rect">
            <a:avLst/>
          </a:prstGeom>
        </p:spPr>
      </p:pic>
      <p:sp>
        <p:nvSpPr>
          <p:cNvPr id="12" name="TextBox 11">
            <a:extLst>
              <a:ext uri="{FF2B5EF4-FFF2-40B4-BE49-F238E27FC236}">
                <a16:creationId xmlns:a16="http://schemas.microsoft.com/office/drawing/2014/main" id="{46522D49-3B90-4E0C-A71A-4DCD6374B19C}"/>
              </a:ext>
            </a:extLst>
          </p:cNvPr>
          <p:cNvSpPr txBox="1"/>
          <p:nvPr/>
        </p:nvSpPr>
        <p:spPr>
          <a:xfrm>
            <a:off x="1410311" y="218896"/>
            <a:ext cx="7100046" cy="1200329"/>
          </a:xfrm>
          <a:prstGeom prst="rect">
            <a:avLst/>
          </a:prstGeom>
          <a:noFill/>
        </p:spPr>
        <p:txBody>
          <a:bodyPr wrap="square">
            <a:spAutoFit/>
          </a:bodyPr>
          <a:lstStyle/>
          <a:p>
            <a:r>
              <a:rPr lang="en-IN" sz="2400" dirty="0" err="1">
                <a:latin typeface="Algerian" panose="04020705040A02060702" pitchFamily="82" charset="0"/>
              </a:rPr>
              <a:t>ChatPDF</a:t>
            </a:r>
            <a:r>
              <a:rPr lang="en-IN" sz="2400" dirty="0">
                <a:latin typeface="Algerian" panose="04020705040A02060702" pitchFamily="82" charset="0"/>
              </a:rPr>
              <a:t> is an AI tool that enables users to chat with a PDF document in a conversational format.</a:t>
            </a:r>
          </a:p>
        </p:txBody>
      </p:sp>
      <p:sp>
        <p:nvSpPr>
          <p:cNvPr id="14" name="TextBox 13">
            <a:extLst>
              <a:ext uri="{FF2B5EF4-FFF2-40B4-BE49-F238E27FC236}">
                <a16:creationId xmlns:a16="http://schemas.microsoft.com/office/drawing/2014/main" id="{EA05A80B-8A89-43F6-9ED3-6FBD8B999913}"/>
              </a:ext>
            </a:extLst>
          </p:cNvPr>
          <p:cNvSpPr txBox="1"/>
          <p:nvPr/>
        </p:nvSpPr>
        <p:spPr>
          <a:xfrm>
            <a:off x="4363523" y="3429000"/>
            <a:ext cx="4572000" cy="707886"/>
          </a:xfrm>
          <a:prstGeom prst="rect">
            <a:avLst/>
          </a:prstGeom>
          <a:noFill/>
        </p:spPr>
        <p:txBody>
          <a:bodyPr wrap="square">
            <a:spAutoFit/>
          </a:bodyPr>
          <a:lstStyle/>
          <a:p>
            <a:r>
              <a:rPr lang="en-IN" sz="2000" dirty="0">
                <a:latin typeface="Algerian" panose="04020705040A02060702" pitchFamily="82" charset="0"/>
              </a:rPr>
              <a:t>Mathis Lichtenberger is the Founder at </a:t>
            </a:r>
            <a:r>
              <a:rPr lang="en-IN" sz="2000" dirty="0" err="1">
                <a:latin typeface="Algerian" panose="04020705040A02060702" pitchFamily="82" charset="0"/>
              </a:rPr>
              <a:t>ChatPDF</a:t>
            </a:r>
            <a:r>
              <a:rPr lang="en-IN" sz="2000" dirty="0">
                <a:latin typeface="Algerian" panose="04020705040A02060702" pitchFamily="82" charset="0"/>
              </a:rPr>
              <a:t> .</a:t>
            </a:r>
          </a:p>
        </p:txBody>
      </p:sp>
      <p:pic>
        <p:nvPicPr>
          <p:cNvPr id="15" name="WhatsApp Video 2023-09-17 at 21.39.38">
            <a:hlinkClick r:id="" action="ppaction://media"/>
            <a:extLst>
              <a:ext uri="{FF2B5EF4-FFF2-40B4-BE49-F238E27FC236}">
                <a16:creationId xmlns:a16="http://schemas.microsoft.com/office/drawing/2014/main" id="{4514DACB-9965-455B-835E-FB6FA7CFF71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260432" y="4136886"/>
            <a:ext cx="3881437" cy="2353235"/>
          </a:xfrm>
          <a:prstGeom prst="rect">
            <a:avLst/>
          </a:prstGeom>
        </p:spPr>
      </p:pic>
    </p:spTree>
    <p:extLst>
      <p:ext uri="{BB962C8B-B14F-4D97-AF65-F5344CB8AC3E}">
        <p14:creationId xmlns:p14="http://schemas.microsoft.com/office/powerpoint/2010/main" val="1460332813"/>
      </p:ext>
    </p:extLst>
  </p:cSld>
  <p:clrMapOvr>
    <a:masterClrMapping/>
  </p:clrMapOvr>
  <mc:AlternateContent xmlns:mc="http://schemas.openxmlformats.org/markup-compatibility/2006" xmlns:p14="http://schemas.microsoft.com/office/powerpoint/2010/main">
    <mc:Choice Requires="p14">
      <p:transition spd="slow" p14:dur="1500">
        <p:split dir="in"/>
      </p:transition>
    </mc:Choice>
    <mc:Fallback xmlns="">
      <p:transition spd="slow">
        <p:split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1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8C42-D3C1-4938-8BF2-4AEBC609C4D7}"/>
              </a:ext>
            </a:extLst>
          </p:cNvPr>
          <p:cNvSpPr>
            <a:spLocks noGrp="1"/>
          </p:cNvSpPr>
          <p:nvPr>
            <p:ph type="title" idx="4294967295"/>
          </p:nvPr>
        </p:nvSpPr>
        <p:spPr>
          <a:xfrm>
            <a:off x="0" y="352425"/>
            <a:ext cx="3303588" cy="1041400"/>
          </a:xfrm>
        </p:spPr>
        <p:txBody>
          <a:bodyPr>
            <a:normAutofit/>
          </a:bodyPr>
          <a:lstStyle/>
          <a:p>
            <a:pPr>
              <a:lnSpc>
                <a:spcPct val="100000"/>
              </a:lnSpc>
            </a:pPr>
            <a:r>
              <a:rPr lang="en-IN" dirty="0">
                <a:latin typeface="Algerian" panose="04020705040A02060702" pitchFamily="82" charset="0"/>
              </a:rPr>
              <a:t>conclusion</a:t>
            </a:r>
          </a:p>
        </p:txBody>
      </p:sp>
      <p:sp>
        <p:nvSpPr>
          <p:cNvPr id="7" name="Text Placeholder 6">
            <a:extLst>
              <a:ext uri="{FF2B5EF4-FFF2-40B4-BE49-F238E27FC236}">
                <a16:creationId xmlns:a16="http://schemas.microsoft.com/office/drawing/2014/main" id="{EE19CC64-D821-4869-A740-52D4F345109A}"/>
              </a:ext>
            </a:extLst>
          </p:cNvPr>
          <p:cNvSpPr>
            <a:spLocks noGrp="1"/>
          </p:cNvSpPr>
          <p:nvPr>
            <p:ph type="body" idx="4294967295"/>
          </p:nvPr>
        </p:nvSpPr>
        <p:spPr>
          <a:xfrm>
            <a:off x="0" y="3429000"/>
            <a:ext cx="7886700" cy="2959100"/>
          </a:xfrm>
        </p:spPr>
        <p:txBody>
          <a:bodyPr>
            <a:normAutofit/>
          </a:bodyPr>
          <a:lstStyle/>
          <a:p>
            <a:pPr lvl="2"/>
            <a:r>
              <a:rPr lang="en-IN" dirty="0">
                <a:latin typeface="Algerian" panose="04020705040A02060702" pitchFamily="82" charset="0"/>
              </a:rPr>
              <a:t>List of some ai tools used in above slides.</a:t>
            </a:r>
          </a:p>
        </p:txBody>
      </p:sp>
      <p:sp>
        <p:nvSpPr>
          <p:cNvPr id="5" name="TextBox 4">
            <a:extLst>
              <a:ext uri="{FF2B5EF4-FFF2-40B4-BE49-F238E27FC236}">
                <a16:creationId xmlns:a16="http://schemas.microsoft.com/office/drawing/2014/main" id="{2D4DF665-D675-460D-8AC6-6D98DD028088}"/>
              </a:ext>
            </a:extLst>
          </p:cNvPr>
          <p:cNvSpPr txBox="1"/>
          <p:nvPr/>
        </p:nvSpPr>
        <p:spPr>
          <a:xfrm>
            <a:off x="774886" y="1397675"/>
            <a:ext cx="7059707" cy="2031325"/>
          </a:xfrm>
          <a:prstGeom prst="rect">
            <a:avLst/>
          </a:prstGeom>
          <a:noFill/>
        </p:spPr>
        <p:txBody>
          <a:bodyPr wrap="square">
            <a:spAutoFit/>
          </a:bodyPr>
          <a:lstStyle/>
          <a:p>
            <a:r>
              <a:rPr lang="en-IN" dirty="0"/>
              <a:t>In conclusion, while artificial intelligence (AI) has the potential to transform education by improving student learning outcomes, increasing access to education, and providing real-time feedback to educators,</a:t>
            </a:r>
            <a:r>
              <a:rPr lang="en-US" dirty="0"/>
              <a:t> AI leads to transformative applications within a series of industrial, intellectual, and social applications, far beyond those caused by previous industrial revolutions. Furthermore, AI has proven to be superior to human decision-making in certain areas.                                                                                                                                                                              </a:t>
            </a:r>
            <a:endParaRPr lang="en-IN" dirty="0"/>
          </a:p>
        </p:txBody>
      </p:sp>
      <p:pic>
        <p:nvPicPr>
          <p:cNvPr id="9" name="Picture 8">
            <a:extLst>
              <a:ext uri="{FF2B5EF4-FFF2-40B4-BE49-F238E27FC236}">
                <a16:creationId xmlns:a16="http://schemas.microsoft.com/office/drawing/2014/main" id="{E28F70CE-FAF7-4939-8C8C-C91967D70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H="1" flipV="1">
            <a:off x="1050746" y="5465164"/>
            <a:ext cx="1357479" cy="1204666"/>
          </a:xfrm>
          <a:prstGeom prst="rect">
            <a:avLst/>
          </a:prstGeom>
        </p:spPr>
      </p:pic>
      <p:pic>
        <p:nvPicPr>
          <p:cNvPr id="11" name="Picture 10">
            <a:extLst>
              <a:ext uri="{FF2B5EF4-FFF2-40B4-BE49-F238E27FC236}">
                <a16:creationId xmlns:a16="http://schemas.microsoft.com/office/drawing/2014/main" id="{97F2D2B7-83EC-46C8-B57B-0628A819A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331" y="4456804"/>
            <a:ext cx="1698102" cy="963018"/>
          </a:xfrm>
          <a:prstGeom prst="rect">
            <a:avLst/>
          </a:prstGeom>
        </p:spPr>
      </p:pic>
      <p:pic>
        <p:nvPicPr>
          <p:cNvPr id="13" name="Picture 12">
            <a:extLst>
              <a:ext uri="{FF2B5EF4-FFF2-40B4-BE49-F238E27FC236}">
                <a16:creationId xmlns:a16="http://schemas.microsoft.com/office/drawing/2014/main" id="{C59F5413-B1C3-4B56-B06D-36A7FB20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4331" y="3919259"/>
            <a:ext cx="1662193" cy="498658"/>
          </a:xfrm>
          <a:prstGeom prst="rect">
            <a:avLst/>
          </a:prstGeom>
        </p:spPr>
      </p:pic>
      <p:pic>
        <p:nvPicPr>
          <p:cNvPr id="15" name="Picture 14">
            <a:extLst>
              <a:ext uri="{FF2B5EF4-FFF2-40B4-BE49-F238E27FC236}">
                <a16:creationId xmlns:a16="http://schemas.microsoft.com/office/drawing/2014/main" id="{172C2772-8A9F-40DA-8438-5AB44E33B3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9658" y="3966012"/>
            <a:ext cx="1662239" cy="779033"/>
          </a:xfrm>
          <a:prstGeom prst="rect">
            <a:avLst/>
          </a:prstGeom>
        </p:spPr>
      </p:pic>
      <p:pic>
        <p:nvPicPr>
          <p:cNvPr id="17" name="Picture 16">
            <a:extLst>
              <a:ext uri="{FF2B5EF4-FFF2-40B4-BE49-F238E27FC236}">
                <a16:creationId xmlns:a16="http://schemas.microsoft.com/office/drawing/2014/main" id="{68A074E1-8550-4746-83C6-0DCAF7C88A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97582" y="5650685"/>
            <a:ext cx="1331018" cy="750276"/>
          </a:xfrm>
          <a:prstGeom prst="rect">
            <a:avLst/>
          </a:prstGeom>
        </p:spPr>
      </p:pic>
      <p:pic>
        <p:nvPicPr>
          <p:cNvPr id="19" name="Picture 18">
            <a:extLst>
              <a:ext uri="{FF2B5EF4-FFF2-40B4-BE49-F238E27FC236}">
                <a16:creationId xmlns:a16="http://schemas.microsoft.com/office/drawing/2014/main" id="{5F2D0C42-F6BD-4D77-8DF1-FCCE8CB1E2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16998" y="4766148"/>
            <a:ext cx="1617817" cy="843712"/>
          </a:xfrm>
          <a:prstGeom prst="rect">
            <a:avLst/>
          </a:prstGeom>
        </p:spPr>
      </p:pic>
      <p:pic>
        <p:nvPicPr>
          <p:cNvPr id="21" name="Picture 20">
            <a:extLst>
              <a:ext uri="{FF2B5EF4-FFF2-40B4-BE49-F238E27FC236}">
                <a16:creationId xmlns:a16="http://schemas.microsoft.com/office/drawing/2014/main" id="{B938A8AA-BB10-4DDE-B04B-C49C164A57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54182" y="3869348"/>
            <a:ext cx="1617818" cy="963019"/>
          </a:xfrm>
          <a:prstGeom prst="rect">
            <a:avLst/>
          </a:prstGeom>
        </p:spPr>
      </p:pic>
      <p:pic>
        <p:nvPicPr>
          <p:cNvPr id="23" name="Picture 22">
            <a:extLst>
              <a:ext uri="{FF2B5EF4-FFF2-40B4-BE49-F238E27FC236}">
                <a16:creationId xmlns:a16="http://schemas.microsoft.com/office/drawing/2014/main" id="{933F1DE4-2ABF-4987-8633-511463EFE8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64705" y="5609860"/>
            <a:ext cx="1595779" cy="1059970"/>
          </a:xfrm>
          <a:prstGeom prst="rect">
            <a:avLst/>
          </a:prstGeom>
        </p:spPr>
      </p:pic>
      <p:pic>
        <p:nvPicPr>
          <p:cNvPr id="25" name="Picture 24">
            <a:extLst>
              <a:ext uri="{FF2B5EF4-FFF2-40B4-BE49-F238E27FC236}">
                <a16:creationId xmlns:a16="http://schemas.microsoft.com/office/drawing/2014/main" id="{E907B80F-F557-454A-981B-A74C4A02A0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53776" y="3997888"/>
            <a:ext cx="1494313" cy="1494313"/>
          </a:xfrm>
          <a:prstGeom prst="rect">
            <a:avLst/>
          </a:prstGeom>
        </p:spPr>
      </p:pic>
      <p:pic>
        <p:nvPicPr>
          <p:cNvPr id="27" name="Picture 26">
            <a:extLst>
              <a:ext uri="{FF2B5EF4-FFF2-40B4-BE49-F238E27FC236}">
                <a16:creationId xmlns:a16="http://schemas.microsoft.com/office/drawing/2014/main" id="{9EB1266E-0C99-4056-A5B8-2439E9A61E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09658" y="5964586"/>
            <a:ext cx="1495383" cy="559078"/>
          </a:xfrm>
          <a:prstGeom prst="rect">
            <a:avLst/>
          </a:prstGeom>
        </p:spPr>
      </p:pic>
      <p:pic>
        <p:nvPicPr>
          <p:cNvPr id="29" name="Picture 28">
            <a:extLst>
              <a:ext uri="{FF2B5EF4-FFF2-40B4-BE49-F238E27FC236}">
                <a16:creationId xmlns:a16="http://schemas.microsoft.com/office/drawing/2014/main" id="{861C17D8-A460-451B-878B-0ADFCD1503A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09658" y="4832367"/>
            <a:ext cx="1495383" cy="1121537"/>
          </a:xfrm>
          <a:prstGeom prst="rect">
            <a:avLst/>
          </a:prstGeom>
        </p:spPr>
      </p:pic>
    </p:spTree>
    <p:extLst>
      <p:ext uri="{BB962C8B-B14F-4D97-AF65-F5344CB8AC3E}">
        <p14:creationId xmlns:p14="http://schemas.microsoft.com/office/powerpoint/2010/main" val="2183115220"/>
      </p:ext>
    </p:extLst>
  </p:cSld>
  <p:clrMapOvr>
    <a:masterClrMapping/>
  </p:clrMapOvr>
  <mc:AlternateContent xmlns:mc="http://schemas.openxmlformats.org/markup-compatibility/2006">
    <mc:Choice xmlns:p14="http://schemas.microsoft.com/office/powerpoint/2010/main" Requires="p14">
      <p:transition spd="slow" p14:dur="1500">
        <p:split dir="in"/>
      </p:transition>
    </mc:Choice>
    <mc:Fallback>
      <p:transition spd="slow">
        <p:split dir="in"/>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1C9FC-4C1A-45F7-B421-180CC72F0CDA}"/>
              </a:ext>
            </a:extLst>
          </p:cNvPr>
          <p:cNvSpPr>
            <a:spLocks noGrp="1"/>
          </p:cNvSpPr>
          <p:nvPr>
            <p:ph type="title"/>
          </p:nvPr>
        </p:nvSpPr>
        <p:spPr>
          <a:xfrm>
            <a:off x="628650" y="188259"/>
            <a:ext cx="7886700" cy="1917559"/>
          </a:xfrm>
        </p:spPr>
        <p:txBody>
          <a:bodyPr>
            <a:normAutofit fontScale="90000"/>
          </a:bodyPr>
          <a:lstStyle/>
          <a:p>
            <a:r>
              <a:rPr lang="en-US" sz="2000" dirty="0">
                <a:latin typeface="Algerian" panose="04020705040A02060702" pitchFamily="82" charset="0"/>
              </a:rPr>
              <a:t>An AI tool is a software application that uses artificial intelligence algorithms to perform specific tasks and solve problems.AI tools can be used in a variety of industries, from healthcare and finance to marketing and education, to automate tasks, analyze data, and improve decision-making.</a:t>
            </a:r>
            <a:endParaRPr lang="en-IN" sz="2000" dirty="0">
              <a:latin typeface="Algerian" panose="04020705040A02060702" pitchFamily="82" charset="0"/>
            </a:endParaRPr>
          </a:p>
        </p:txBody>
      </p:sp>
      <p:pic>
        <p:nvPicPr>
          <p:cNvPr id="5" name="Content Placeholder 4">
            <a:extLst>
              <a:ext uri="{FF2B5EF4-FFF2-40B4-BE49-F238E27FC236}">
                <a16:creationId xmlns:a16="http://schemas.microsoft.com/office/drawing/2014/main" id="{B0F6A053-2565-42FB-AA32-3E8C013793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7088" y="2418122"/>
            <a:ext cx="6711950" cy="3464793"/>
          </a:xfrm>
        </p:spPr>
      </p:pic>
    </p:spTree>
    <p:extLst>
      <p:ext uri="{BB962C8B-B14F-4D97-AF65-F5344CB8AC3E}">
        <p14:creationId xmlns:p14="http://schemas.microsoft.com/office/powerpoint/2010/main" val="213762340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7603A0C-2E8F-43EB-9AA2-71C7DE97B028}"/>
              </a:ext>
            </a:extLst>
          </p:cNvPr>
          <p:cNvSpPr>
            <a:spLocks noGrp="1"/>
          </p:cNvSpPr>
          <p:nvPr>
            <p:ph type="title"/>
          </p:nvPr>
        </p:nvSpPr>
        <p:spPr>
          <a:xfrm>
            <a:off x="363071" y="365126"/>
            <a:ext cx="8152279" cy="1719168"/>
          </a:xfrm>
        </p:spPr>
        <p:txBody>
          <a:bodyPr>
            <a:normAutofit fontScale="90000"/>
          </a:bodyPr>
          <a:lstStyle/>
          <a:p>
            <a:r>
              <a:rPr lang="en-US" dirty="0">
                <a:latin typeface="Algerian" panose="04020705040A02060702" pitchFamily="82" charset="0"/>
              </a:rPr>
              <a:t>A text-to-text Generative AI is an AI that Generates text based on text input.</a:t>
            </a:r>
            <a:endParaRPr lang="en-IN" dirty="0">
              <a:latin typeface="Algerian" panose="04020705040A02060702" pitchFamily="82" charset="0"/>
            </a:endParaRPr>
          </a:p>
        </p:txBody>
      </p:sp>
      <p:pic>
        <p:nvPicPr>
          <p:cNvPr id="9" name="Picture 8">
            <a:extLst>
              <a:ext uri="{FF2B5EF4-FFF2-40B4-BE49-F238E27FC236}">
                <a16:creationId xmlns:a16="http://schemas.microsoft.com/office/drawing/2014/main" id="{FABA86B0-3E42-441C-9387-50C563FC41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529" y="2084293"/>
            <a:ext cx="6925236" cy="4585447"/>
          </a:xfrm>
          <a:prstGeom prst="rect">
            <a:avLst/>
          </a:prstGeom>
        </p:spPr>
      </p:pic>
    </p:spTree>
    <p:extLst>
      <p:ext uri="{BB962C8B-B14F-4D97-AF65-F5344CB8AC3E}">
        <p14:creationId xmlns:p14="http://schemas.microsoft.com/office/powerpoint/2010/main" val="2326104632"/>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FED5D6-6237-4F2E-9A42-E25C7CCFA0DC}"/>
              </a:ext>
            </a:extLst>
          </p:cNvPr>
          <p:cNvSpPr>
            <a:spLocks noGrp="1"/>
          </p:cNvSpPr>
          <p:nvPr>
            <p:ph type="ctrTitle"/>
          </p:nvPr>
        </p:nvSpPr>
        <p:spPr>
          <a:xfrm>
            <a:off x="1909483" y="1149490"/>
            <a:ext cx="7167282" cy="1768755"/>
          </a:xfrm>
        </p:spPr>
        <p:txBody>
          <a:bodyPr>
            <a:normAutofit fontScale="90000"/>
          </a:bodyPr>
          <a:lstStyle/>
          <a:p>
            <a:r>
              <a:rPr lang="en-US" sz="2800" dirty="0">
                <a:latin typeface="Algerian" panose="04020705040A02060702" pitchFamily="82" charset="0"/>
              </a:rPr>
              <a:t>Perplexity is a measure used to evaluate the performance of language models. Perplexity is a statistical measure of how confidently a language model predicts a text sample.</a:t>
            </a:r>
            <a:endParaRPr lang="en-IN" sz="2800" dirty="0">
              <a:latin typeface="Algerian" panose="04020705040A02060702" pitchFamily="82" charset="0"/>
            </a:endParaRPr>
          </a:p>
        </p:txBody>
      </p:sp>
      <p:pic>
        <p:nvPicPr>
          <p:cNvPr id="11" name="Picture 10">
            <a:extLst>
              <a:ext uri="{FF2B5EF4-FFF2-40B4-BE49-F238E27FC236}">
                <a16:creationId xmlns:a16="http://schemas.microsoft.com/office/drawing/2014/main" id="{666CCDD5-C17C-4F50-A96B-54A9CFD8C6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21" y="0"/>
            <a:ext cx="1945828" cy="2387321"/>
          </a:xfrm>
          <a:prstGeom prst="rect">
            <a:avLst/>
          </a:prstGeom>
        </p:spPr>
      </p:pic>
      <p:pic>
        <p:nvPicPr>
          <p:cNvPr id="15" name="Picture 14">
            <a:extLst>
              <a:ext uri="{FF2B5EF4-FFF2-40B4-BE49-F238E27FC236}">
                <a16:creationId xmlns:a16="http://schemas.microsoft.com/office/drawing/2014/main" id="{D25AA4EC-618A-447B-82A0-FC154DCA96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8315" y="105313"/>
            <a:ext cx="4706469" cy="857250"/>
          </a:xfrm>
          <a:prstGeom prst="rect">
            <a:avLst/>
          </a:prstGeom>
        </p:spPr>
      </p:pic>
      <p:pic>
        <p:nvPicPr>
          <p:cNvPr id="4" name="Picture 3">
            <a:extLst>
              <a:ext uri="{FF2B5EF4-FFF2-40B4-BE49-F238E27FC236}">
                <a16:creationId xmlns:a16="http://schemas.microsoft.com/office/drawing/2014/main" id="{B562C51A-F16F-40CB-992D-C811E7675B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016" y="3005418"/>
            <a:ext cx="3120349" cy="3685006"/>
          </a:xfrm>
          <a:prstGeom prst="rect">
            <a:avLst/>
          </a:prstGeom>
        </p:spPr>
      </p:pic>
      <p:pic>
        <p:nvPicPr>
          <p:cNvPr id="10" name="WhatsApp Video 2023-09-17 at 04.21.30">
            <a:hlinkClick r:id="" action="ppaction://media"/>
            <a:extLst>
              <a:ext uri="{FF2B5EF4-FFF2-40B4-BE49-F238E27FC236}">
                <a16:creationId xmlns:a16="http://schemas.microsoft.com/office/drawing/2014/main" id="{928C8037-C903-4C45-A1E7-DAF7D36571F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47443" y="3067681"/>
            <a:ext cx="3680013" cy="3685006"/>
          </a:xfrm>
          <a:prstGeom prst="rect">
            <a:avLst/>
          </a:prstGeom>
        </p:spPr>
      </p:pic>
    </p:spTree>
    <p:extLst>
      <p:ext uri="{BB962C8B-B14F-4D97-AF65-F5344CB8AC3E}">
        <p14:creationId xmlns:p14="http://schemas.microsoft.com/office/powerpoint/2010/main" val="371729689"/>
      </p:ext>
    </p:extLst>
  </p:cSld>
  <p:clrMapOvr>
    <a:masterClrMapping/>
  </p:clrMapOvr>
  <mc:AlternateContent xmlns:mc="http://schemas.openxmlformats.org/markup-compatibility/2006" xmlns:p14="http://schemas.microsoft.com/office/powerpoint/2010/main">
    <mc:Choice Requires="p14">
      <p:transition spd="slow" p14:dur="1200">
        <p:zoom dir="in"/>
      </p:transition>
    </mc:Choice>
    <mc:Fallback xmlns="">
      <p:transition spd="slow">
        <p:zoom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121451-9169-4472-A720-F8F47B41138E}"/>
              </a:ext>
            </a:extLst>
          </p:cNvPr>
          <p:cNvSpPr>
            <a:spLocks noGrp="1"/>
          </p:cNvSpPr>
          <p:nvPr>
            <p:ph type="title"/>
          </p:nvPr>
        </p:nvSpPr>
        <p:spPr>
          <a:xfrm flipH="1">
            <a:off x="-981635" y="748145"/>
            <a:ext cx="427453" cy="327620"/>
          </a:xfrm>
        </p:spPr>
        <p:txBody>
          <a:bodyPr>
            <a:normAutofit fontScale="90000"/>
          </a:bodyPr>
          <a:lstStyle/>
          <a:p>
            <a:endParaRPr lang="en-IN" dirty="0"/>
          </a:p>
        </p:txBody>
      </p:sp>
      <p:sp>
        <p:nvSpPr>
          <p:cNvPr id="5" name="Text Placeholder 4">
            <a:extLst>
              <a:ext uri="{FF2B5EF4-FFF2-40B4-BE49-F238E27FC236}">
                <a16:creationId xmlns:a16="http://schemas.microsoft.com/office/drawing/2014/main" id="{CCA44D70-84C9-4859-9FBC-7D4FEBBA6363}"/>
              </a:ext>
            </a:extLst>
          </p:cNvPr>
          <p:cNvSpPr>
            <a:spLocks noGrp="1"/>
          </p:cNvSpPr>
          <p:nvPr>
            <p:ph type="body" idx="1"/>
          </p:nvPr>
        </p:nvSpPr>
        <p:spPr>
          <a:xfrm flipH="1">
            <a:off x="-2608730" y="1143000"/>
            <a:ext cx="419711" cy="1362075"/>
          </a:xfrm>
        </p:spPr>
        <p:txBody>
          <a:bodyPr/>
          <a:lstStyle/>
          <a:p>
            <a:endParaRPr lang="en-IN" dirty="0"/>
          </a:p>
        </p:txBody>
      </p:sp>
      <p:pic>
        <p:nvPicPr>
          <p:cNvPr id="10" name="Content Placeholder 9">
            <a:extLst>
              <a:ext uri="{FF2B5EF4-FFF2-40B4-BE49-F238E27FC236}">
                <a16:creationId xmlns:a16="http://schemas.microsoft.com/office/drawing/2014/main" id="{3AF6B8EB-4149-45EF-A5DF-67683B3DA9C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3078957" y="70322"/>
            <a:ext cx="2838450" cy="823911"/>
          </a:xfrm>
        </p:spPr>
      </p:pic>
      <p:sp>
        <p:nvSpPr>
          <p:cNvPr id="7" name="Text Placeholder 6">
            <a:extLst>
              <a:ext uri="{FF2B5EF4-FFF2-40B4-BE49-F238E27FC236}">
                <a16:creationId xmlns:a16="http://schemas.microsoft.com/office/drawing/2014/main" id="{9DFABA09-302C-4901-BB7F-90B9E7B83B60}"/>
              </a:ext>
            </a:extLst>
          </p:cNvPr>
          <p:cNvSpPr>
            <a:spLocks noGrp="1"/>
          </p:cNvSpPr>
          <p:nvPr>
            <p:ph type="body" sz="quarter" idx="3"/>
          </p:nvPr>
        </p:nvSpPr>
        <p:spPr>
          <a:xfrm>
            <a:off x="11245103" y="1641102"/>
            <a:ext cx="3887391" cy="823912"/>
          </a:xfrm>
        </p:spPr>
        <p:txBody>
          <a:bodyPr/>
          <a:lstStyle/>
          <a:p>
            <a:endParaRPr lang="en-IN"/>
          </a:p>
        </p:txBody>
      </p:sp>
      <p:pic>
        <p:nvPicPr>
          <p:cNvPr id="18" name="Content Placeholder 17">
            <a:extLst>
              <a:ext uri="{FF2B5EF4-FFF2-40B4-BE49-F238E27FC236}">
                <a16:creationId xmlns:a16="http://schemas.microsoft.com/office/drawing/2014/main" id="{B5024C5A-B7CA-4584-959B-35587BBF908D}"/>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207819" y="2457625"/>
            <a:ext cx="3841024" cy="4123283"/>
          </a:xfrm>
        </p:spPr>
      </p:pic>
      <p:sp>
        <p:nvSpPr>
          <p:cNvPr id="12" name="TextBox 11">
            <a:extLst>
              <a:ext uri="{FF2B5EF4-FFF2-40B4-BE49-F238E27FC236}">
                <a16:creationId xmlns:a16="http://schemas.microsoft.com/office/drawing/2014/main" id="{877EF0DE-A58A-4A18-9656-4DCA7A2AFAF5}"/>
              </a:ext>
            </a:extLst>
          </p:cNvPr>
          <p:cNvSpPr txBox="1"/>
          <p:nvPr/>
        </p:nvSpPr>
        <p:spPr>
          <a:xfrm>
            <a:off x="373680" y="1075765"/>
            <a:ext cx="8308723" cy="1200329"/>
          </a:xfrm>
          <a:prstGeom prst="rect">
            <a:avLst/>
          </a:prstGeom>
          <a:noFill/>
        </p:spPr>
        <p:txBody>
          <a:bodyPr wrap="square">
            <a:spAutoFit/>
          </a:bodyPr>
          <a:lstStyle/>
          <a:p>
            <a:r>
              <a:rPr lang="en-US" dirty="0">
                <a:latin typeface="Algerian" panose="04020705040A02060702" pitchFamily="82" charset="0"/>
              </a:rPr>
              <a:t>Consensus is a search engine. It uses AI to find research pieces for scientific study. Consensus AI provides evidence-based answers faster. It aims to make expert knowledge accessible and consumable for all.</a:t>
            </a:r>
            <a:endParaRPr lang="en-IN" dirty="0">
              <a:latin typeface="Algerian" panose="04020705040A02060702" pitchFamily="82" charset="0"/>
            </a:endParaRPr>
          </a:p>
        </p:txBody>
      </p:sp>
      <p:pic>
        <p:nvPicPr>
          <p:cNvPr id="19" name="WhatsApp Video 2023-09-17 at 04.32.20">
            <a:hlinkClick r:id="" action="ppaction://media"/>
            <a:extLst>
              <a:ext uri="{FF2B5EF4-FFF2-40B4-BE49-F238E27FC236}">
                <a16:creationId xmlns:a16="http://schemas.microsoft.com/office/drawing/2014/main" id="{418D420D-1407-480B-BB27-350AEC65685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293828" y="2119745"/>
            <a:ext cx="4143590" cy="4407657"/>
          </a:xfrm>
          <a:prstGeom prst="rect">
            <a:avLst/>
          </a:prstGeom>
        </p:spPr>
      </p:pic>
    </p:spTree>
    <p:extLst>
      <p:ext uri="{BB962C8B-B14F-4D97-AF65-F5344CB8AC3E}">
        <p14:creationId xmlns:p14="http://schemas.microsoft.com/office/powerpoint/2010/main" val="1123825337"/>
      </p:ext>
    </p:extLst>
  </p:cSld>
  <p:clrMapOvr>
    <a:masterClrMapping/>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9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7786D5C-8CFB-41DD-A11F-D1584EFF5D6B}"/>
              </a:ext>
            </a:extLst>
          </p:cNvPr>
          <p:cNvSpPr>
            <a:spLocks noGrp="1"/>
          </p:cNvSpPr>
          <p:nvPr>
            <p:ph type="title"/>
          </p:nvPr>
        </p:nvSpPr>
        <p:spPr>
          <a:xfrm>
            <a:off x="628650" y="1653988"/>
            <a:ext cx="7886700" cy="1702172"/>
          </a:xfrm>
        </p:spPr>
        <p:txBody>
          <a:bodyPr>
            <a:normAutofit fontScale="90000"/>
          </a:bodyPr>
          <a:lstStyle/>
          <a:p>
            <a:r>
              <a:rPr lang="en-US" sz="2000" dirty="0" err="1">
                <a:latin typeface="Algerian" panose="04020705040A02060702" pitchFamily="82" charset="0"/>
              </a:rPr>
              <a:t>ChatGPT</a:t>
            </a:r>
            <a:r>
              <a:rPr lang="en-US" sz="2000" dirty="0">
                <a:latin typeface="Algerian" panose="04020705040A02060702" pitchFamily="82" charset="0"/>
              </a:rPr>
              <a:t>, which stands for Chat Generative Pre-trained Transformer, is a large language model–based chatbot developed by </a:t>
            </a:r>
            <a:r>
              <a:rPr lang="en-US" sz="2000" dirty="0" err="1">
                <a:latin typeface="Algerian" panose="04020705040A02060702" pitchFamily="82" charset="0"/>
              </a:rPr>
              <a:t>OpenAI</a:t>
            </a:r>
            <a:r>
              <a:rPr lang="en-US" sz="2000" dirty="0">
                <a:latin typeface="Algerian" panose="04020705040A02060702" pitchFamily="82" charset="0"/>
              </a:rPr>
              <a:t> and launched on November 30, 2022, which enables users to refine and steer a conversation towards a desired length, format, style, level of detail, and language used.</a:t>
            </a:r>
            <a:endParaRPr lang="en-IN" sz="2000" dirty="0">
              <a:latin typeface="Algerian" panose="04020705040A02060702" pitchFamily="82" charset="0"/>
            </a:endParaRPr>
          </a:p>
        </p:txBody>
      </p:sp>
      <p:pic>
        <p:nvPicPr>
          <p:cNvPr id="9" name="Picture 8">
            <a:extLst>
              <a:ext uri="{FF2B5EF4-FFF2-40B4-BE49-F238E27FC236}">
                <a16:creationId xmlns:a16="http://schemas.microsoft.com/office/drawing/2014/main" id="{4F5901C1-B7A6-4D8F-A77B-EFFD79AF7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176" y="3356160"/>
            <a:ext cx="3415553" cy="3381797"/>
          </a:xfrm>
          <a:prstGeom prst="rect">
            <a:avLst/>
          </a:prstGeom>
        </p:spPr>
      </p:pic>
      <p:pic>
        <p:nvPicPr>
          <p:cNvPr id="11" name="Picture 10">
            <a:extLst>
              <a:ext uri="{FF2B5EF4-FFF2-40B4-BE49-F238E27FC236}">
                <a16:creationId xmlns:a16="http://schemas.microsoft.com/office/drawing/2014/main" id="{963D3F44-D661-4FD0-BAFC-624E8C9D01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8118" y="120044"/>
            <a:ext cx="5768787" cy="1533944"/>
          </a:xfrm>
          <a:prstGeom prst="rect">
            <a:avLst/>
          </a:prstGeom>
        </p:spPr>
      </p:pic>
      <p:pic>
        <p:nvPicPr>
          <p:cNvPr id="12" name="WhatsApp Video 2023-09-17 at 05.09.15">
            <a:hlinkClick r:id="" action="ppaction://media"/>
            <a:extLst>
              <a:ext uri="{FF2B5EF4-FFF2-40B4-BE49-F238E27FC236}">
                <a16:creationId xmlns:a16="http://schemas.microsoft.com/office/drawing/2014/main" id="{BE2C5007-A704-4470-8F56-6413CFB7F1F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141695" y="3356160"/>
            <a:ext cx="4491318" cy="3255869"/>
          </a:xfrm>
          <a:prstGeom prst="rect">
            <a:avLst/>
          </a:prstGeom>
        </p:spPr>
      </p:pic>
    </p:spTree>
    <p:extLst>
      <p:ext uri="{BB962C8B-B14F-4D97-AF65-F5344CB8AC3E}">
        <p14:creationId xmlns:p14="http://schemas.microsoft.com/office/powerpoint/2010/main" val="25658993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85B50-714C-4C11-8BE1-151C845CA694}"/>
              </a:ext>
            </a:extLst>
          </p:cNvPr>
          <p:cNvSpPr>
            <a:spLocks noGrp="1"/>
          </p:cNvSpPr>
          <p:nvPr>
            <p:ph type="title"/>
          </p:nvPr>
        </p:nvSpPr>
        <p:spPr>
          <a:xfrm>
            <a:off x="628650" y="365126"/>
            <a:ext cx="7886700" cy="1504015"/>
          </a:xfrm>
        </p:spPr>
        <p:txBody>
          <a:bodyPr>
            <a:normAutofit fontScale="90000"/>
          </a:bodyPr>
          <a:lstStyle/>
          <a:p>
            <a:r>
              <a:rPr lang="en-US" sz="2400" dirty="0">
                <a:latin typeface="Algerian" panose="04020705040A02060702" pitchFamily="82" charset="0"/>
              </a:rPr>
              <a:t>The text-to-speech (TTS) assistive technology uses artificial intelligence to translate information written in a human-readable form in one language into audio, voice, or speech with a human accent.</a:t>
            </a:r>
            <a:endParaRPr lang="en-IN" sz="2400" dirty="0">
              <a:latin typeface="Algerian" panose="04020705040A02060702" pitchFamily="82" charset="0"/>
            </a:endParaRPr>
          </a:p>
        </p:txBody>
      </p:sp>
      <p:pic>
        <p:nvPicPr>
          <p:cNvPr id="4" name="Picture 3">
            <a:extLst>
              <a:ext uri="{FF2B5EF4-FFF2-40B4-BE49-F238E27FC236}">
                <a16:creationId xmlns:a16="http://schemas.microsoft.com/office/drawing/2014/main" id="{3A9E1088-E903-419F-B70D-974798998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512" y="1869141"/>
            <a:ext cx="6810375" cy="2016218"/>
          </a:xfrm>
          <a:prstGeom prst="rect">
            <a:avLst/>
          </a:prstGeom>
        </p:spPr>
      </p:pic>
      <p:pic>
        <p:nvPicPr>
          <p:cNvPr id="6" name="Picture 5">
            <a:extLst>
              <a:ext uri="{FF2B5EF4-FFF2-40B4-BE49-F238E27FC236}">
                <a16:creationId xmlns:a16="http://schemas.microsoft.com/office/drawing/2014/main" id="{6745C2E8-13DB-468B-B29D-C143E45EC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446" y="3885359"/>
            <a:ext cx="7038975" cy="2810155"/>
          </a:xfrm>
          <a:prstGeom prst="rect">
            <a:avLst/>
          </a:prstGeom>
        </p:spPr>
      </p:pic>
    </p:spTree>
    <p:extLst>
      <p:ext uri="{BB962C8B-B14F-4D97-AF65-F5344CB8AC3E}">
        <p14:creationId xmlns:p14="http://schemas.microsoft.com/office/powerpoint/2010/main" val="2825743163"/>
      </p:ext>
    </p:extLst>
  </p:cSld>
  <p:clrMapOvr>
    <a:masterClrMapping/>
  </p:clrMapOvr>
  <p:transition spd="slow">
    <p:push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9F6DF-AF43-4ACD-96A6-BAEA0B77D8DC}"/>
              </a:ext>
            </a:extLst>
          </p:cNvPr>
          <p:cNvSpPr>
            <a:spLocks noGrp="1"/>
          </p:cNvSpPr>
          <p:nvPr>
            <p:ph type="title"/>
          </p:nvPr>
        </p:nvSpPr>
        <p:spPr>
          <a:xfrm>
            <a:off x="282388" y="2003613"/>
            <a:ext cx="8232962" cy="1761564"/>
          </a:xfrm>
        </p:spPr>
        <p:txBody>
          <a:bodyPr>
            <a:normAutofit fontScale="90000"/>
          </a:bodyPr>
          <a:lstStyle/>
          <a:p>
            <a:r>
              <a:rPr lang="en-US" sz="2400" dirty="0">
                <a:latin typeface="Algerian" panose="04020705040A02060702" pitchFamily="82" charset="0"/>
              </a:rPr>
              <a:t>Jeff Yang found himself having troubles reading technical textbooks during his university studies. To help with his readings, he developed his own text-to-speech software. To help others with the same problem, Jeff published the first edition of </a:t>
            </a:r>
            <a:r>
              <a:rPr lang="en-US" sz="2400" dirty="0" err="1">
                <a:latin typeface="Algerian" panose="04020705040A02060702" pitchFamily="82" charset="0"/>
              </a:rPr>
              <a:t>NaturalReader</a:t>
            </a:r>
            <a:r>
              <a:rPr lang="en-US" sz="2400" dirty="0">
                <a:latin typeface="Algerian" panose="04020705040A02060702" pitchFamily="82" charset="0"/>
              </a:rPr>
              <a:t>.</a:t>
            </a:r>
            <a:endParaRPr lang="en-IN" sz="2400" dirty="0">
              <a:latin typeface="Algerian" panose="04020705040A02060702" pitchFamily="82" charset="0"/>
            </a:endParaRPr>
          </a:p>
        </p:txBody>
      </p:sp>
      <p:pic>
        <p:nvPicPr>
          <p:cNvPr id="4" name="Picture 3">
            <a:extLst>
              <a:ext uri="{FF2B5EF4-FFF2-40B4-BE49-F238E27FC236}">
                <a16:creationId xmlns:a16="http://schemas.microsoft.com/office/drawing/2014/main" id="{6770AC60-5A83-4462-8433-951FC56E60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141" y="0"/>
            <a:ext cx="7059706" cy="1869141"/>
          </a:xfrm>
          <a:prstGeom prst="rect">
            <a:avLst/>
          </a:prstGeom>
        </p:spPr>
      </p:pic>
      <p:pic>
        <p:nvPicPr>
          <p:cNvPr id="6" name="Picture 5">
            <a:extLst>
              <a:ext uri="{FF2B5EF4-FFF2-40B4-BE49-F238E27FC236}">
                <a16:creationId xmlns:a16="http://schemas.microsoft.com/office/drawing/2014/main" id="{B6BDDE8A-1C59-4956-8DA0-06078D2BF8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30" y="3899649"/>
            <a:ext cx="2474258" cy="2675963"/>
          </a:xfrm>
          <a:prstGeom prst="rect">
            <a:avLst/>
          </a:prstGeom>
        </p:spPr>
      </p:pic>
      <p:pic>
        <p:nvPicPr>
          <p:cNvPr id="7" name="WhatsApp Video 2023-09-17 at 05.39.38">
            <a:hlinkClick r:id="" action="ppaction://media"/>
            <a:extLst>
              <a:ext uri="{FF2B5EF4-FFF2-40B4-BE49-F238E27FC236}">
                <a16:creationId xmlns:a16="http://schemas.microsoft.com/office/drawing/2014/main" id="{9C5B164D-E063-4309-B92D-9B3367FDFAE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931459" y="3899650"/>
            <a:ext cx="5298141" cy="2675962"/>
          </a:xfrm>
          <a:prstGeom prst="rect">
            <a:avLst/>
          </a:prstGeom>
        </p:spPr>
      </p:pic>
    </p:spTree>
    <p:extLst>
      <p:ext uri="{BB962C8B-B14F-4D97-AF65-F5344CB8AC3E}">
        <p14:creationId xmlns:p14="http://schemas.microsoft.com/office/powerpoint/2010/main" val="1824681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4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659</TotalTime>
  <Words>734</Words>
  <Application>Microsoft Office PowerPoint</Application>
  <PresentationFormat>On-screen Show (4:3)</PresentationFormat>
  <Paragraphs>25</Paragraphs>
  <Slides>21</Slides>
  <Notes>0</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Algerian</vt:lpstr>
      <vt:lpstr>Arial</vt:lpstr>
      <vt:lpstr>Calibri</vt:lpstr>
      <vt:lpstr>Century Gothic</vt:lpstr>
      <vt:lpstr>Wingdings 3</vt:lpstr>
      <vt:lpstr>Ion</vt:lpstr>
      <vt:lpstr> </vt:lpstr>
      <vt:lpstr>Artificial Intelligence can be divided in various types, there are mainly two types of main categorization which are based on capabilities and based on functionally of AI. Following is flow diagram which explain the types of AI.</vt:lpstr>
      <vt:lpstr>An AI tool is a software application that uses artificial intelligence algorithms to perform specific tasks and solve problems.AI tools can be used in a variety of industries, from healthcare and finance to marketing and education, to automate tasks, analyze data, and improve decision-making.</vt:lpstr>
      <vt:lpstr>A text-to-text Generative AI is an AI that Generates text based on text input.</vt:lpstr>
      <vt:lpstr>Perplexity is a measure used to evaluate the performance of language models. Perplexity is a statistical measure of how confidently a language model predicts a text sample.</vt:lpstr>
      <vt:lpstr>PowerPoint Presentation</vt:lpstr>
      <vt:lpstr>ChatGPT, which stands for Chat Generative Pre-trained Transformer, is a large language model–based chatbot developed by OpenAI and launched on November 30, 2022, which enables users to refine and steer a conversation towards a desired length, format, style, level of detail, and language used.</vt:lpstr>
      <vt:lpstr>The text-to-speech (TTS) assistive technology uses artificial intelligence to translate information written in a human-readable form in one language into audio, voice, or speech with a human accent.</vt:lpstr>
      <vt:lpstr>Jeff Yang found himself having troubles reading technical textbooks during his university studies. To help with his readings, he developed his own text-to-speech software. To help others with the same problem, Jeff published the first edition of NaturalReader.</vt:lpstr>
      <vt:lpstr>PowerPoint Presentation</vt:lpstr>
      <vt:lpstr>AI-powered tool that takes a text prompt, processes it, and creates an image that best matches the description given in the text prompt.</vt:lpstr>
      <vt:lpstr>Canva's AI features—including Text to Image, Magic Edit, Magic Design, Presentations, and Beat Sync—are available to all users for free.</vt:lpstr>
      <vt:lpstr>PicFinder.AI is an AI-powered image generator that enables users to unleash their creativity and bring their vision to life.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purvi parakh</dc:creator>
  <cp:lastModifiedBy>purvi parakh</cp:lastModifiedBy>
  <cp:revision>3</cp:revision>
  <dcterms:created xsi:type="dcterms:W3CDTF">2023-09-17T10:30:35Z</dcterms:created>
  <dcterms:modified xsi:type="dcterms:W3CDTF">2023-09-18T11:53:24Z</dcterms:modified>
</cp:coreProperties>
</file>